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91" r:id="rId5"/>
    <p:sldId id="289" r:id="rId6"/>
    <p:sldId id="290" r:id="rId7"/>
    <p:sldId id="261" r:id="rId8"/>
    <p:sldId id="265" r:id="rId9"/>
    <p:sldId id="269" r:id="rId10"/>
    <p:sldId id="262" r:id="rId11"/>
    <p:sldId id="266" r:id="rId12"/>
    <p:sldId id="292" r:id="rId13"/>
    <p:sldId id="270" r:id="rId14"/>
    <p:sldId id="293" r:id="rId15"/>
    <p:sldId id="275" r:id="rId16"/>
    <p:sldId id="263" r:id="rId17"/>
    <p:sldId id="267" r:id="rId18"/>
    <p:sldId id="288" r:id="rId19"/>
    <p:sldId id="274" r:id="rId20"/>
    <p:sldId id="294" r:id="rId21"/>
    <p:sldId id="295" r:id="rId22"/>
    <p:sldId id="296" r:id="rId23"/>
    <p:sldId id="298" r:id="rId24"/>
    <p:sldId id="299" r:id="rId25"/>
    <p:sldId id="300" r:id="rId26"/>
    <p:sldId id="297" r:id="rId27"/>
    <p:sldId id="276" r:id="rId28"/>
    <p:sldId id="304" r:id="rId29"/>
    <p:sldId id="305" r:id="rId30"/>
    <p:sldId id="302" r:id="rId31"/>
    <p:sldId id="278" r:id="rId32"/>
    <p:sldId id="303" r:id="rId33"/>
    <p:sldId id="301" r:id="rId34"/>
    <p:sldId id="286"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81"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dirty="0"/>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4/8/2021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rasmusintern.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1849" y="3950899"/>
            <a:ext cx="8497019" cy="1319843"/>
          </a:xfrm>
        </p:spPr>
        <p:txBody>
          <a:bodyPr/>
          <a:lstStyle/>
          <a:p>
            <a:pPr algn="ctr"/>
            <a:r>
              <a:rPr lang="tr-TR" sz="4000" b="1" dirty="0" smtClean="0">
                <a:solidFill>
                  <a:schemeClr val="accent2">
                    <a:lumMod val="50000"/>
                  </a:schemeClr>
                </a:solidFill>
                <a:latin typeface="Times New Roman" panose="02020603050405020304" pitchFamily="18" charset="0"/>
                <a:cs typeface="Times New Roman" panose="02020603050405020304" pitchFamily="18" charset="0"/>
              </a:rPr>
              <a:t>ERZURUM TEKNİK ÜNİVERSİTESİ </a:t>
            </a:r>
            <a: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t/>
            </a:r>
            <a:br>
              <a:rPr lang="tr-TR" sz="4000" b="1" dirty="0" smtClean="0">
                <a:solidFill>
                  <a:schemeClr val="accent2">
                    <a:lumMod val="75000"/>
                  </a:schemeClr>
                </a:solidFill>
                <a:latin typeface="Times New Roman" panose="02020603050405020304" pitchFamily="18" charset="0"/>
                <a:cs typeface="Times New Roman" panose="02020603050405020304" pitchFamily="18" charset="0"/>
              </a:rPr>
            </a:br>
            <a:r>
              <a:rPr lang="tr-TR" sz="2800" b="1" dirty="0" smtClean="0">
                <a:solidFill>
                  <a:schemeClr val="accent2">
                    <a:lumMod val="75000"/>
                  </a:schemeClr>
                </a:solidFill>
                <a:latin typeface="Times New Roman" panose="02020603050405020304" pitchFamily="18" charset="0"/>
                <a:cs typeface="Times New Roman" panose="02020603050405020304" pitchFamily="18" charset="0"/>
              </a:rPr>
              <a:t>ERASMUS KURUM KOORDİNATÖRLÜĞÜ</a:t>
            </a:r>
            <a:r>
              <a:rPr lang="tr-TR" sz="4000" b="1" dirty="0" smtClean="0">
                <a:solidFill>
                  <a:srgbClr val="0070C0"/>
                </a:solidFill>
                <a:latin typeface="Times New Roman" panose="02020603050405020304" pitchFamily="18" charset="0"/>
                <a:cs typeface="Times New Roman" panose="02020603050405020304" pitchFamily="18" charset="0"/>
              </a:rPr>
              <a:t/>
            </a:r>
            <a:br>
              <a:rPr lang="tr-TR" sz="4000" b="1" dirty="0" smtClean="0">
                <a:solidFill>
                  <a:srgbClr val="0070C0"/>
                </a:solidFill>
                <a:latin typeface="Times New Roman" panose="02020603050405020304" pitchFamily="18" charset="0"/>
                <a:cs typeface="Times New Roman" panose="02020603050405020304" pitchFamily="18" charset="0"/>
              </a:rPr>
            </a:br>
            <a:r>
              <a:rPr lang="tr-TR" b="1" dirty="0">
                <a:solidFill>
                  <a:srgbClr val="0070C0"/>
                </a:solidFill>
              </a:rPr>
              <a:t/>
            </a:r>
            <a:br>
              <a:rPr lang="tr-TR" b="1" dirty="0">
                <a:solidFill>
                  <a:srgbClr val="0070C0"/>
                </a:solidFill>
              </a:rPr>
            </a:br>
            <a:r>
              <a:rPr lang="tr-TR" sz="2900" b="1" dirty="0" smtClean="0">
                <a:solidFill>
                  <a:schemeClr val="accent1">
                    <a:lumMod val="50000"/>
                  </a:schemeClr>
                </a:solidFill>
              </a:rPr>
              <a:t>2020-2021 Akademik Yılı</a:t>
            </a:r>
            <a:br>
              <a:rPr lang="tr-TR" sz="2900" b="1" dirty="0" smtClean="0">
                <a:solidFill>
                  <a:schemeClr val="accent1">
                    <a:lumMod val="50000"/>
                  </a:schemeClr>
                </a:solidFill>
              </a:rPr>
            </a:br>
            <a:r>
              <a:rPr lang="tr-TR" sz="2900" b="1" dirty="0" smtClean="0">
                <a:solidFill>
                  <a:schemeClr val="accent1">
                    <a:lumMod val="50000"/>
                  </a:schemeClr>
                </a:solidFill>
              </a:rPr>
              <a:t>ERASMUS+ ÖĞRENCİ BİLGİLENDİRME TOPLANTISI</a:t>
            </a:r>
            <a:endParaRPr lang="tr-TR" sz="2900" dirty="0">
              <a:solidFill>
                <a:schemeClr val="accent1">
                  <a:lumMod val="50000"/>
                </a:schemeClr>
              </a:solidFill>
            </a:endParaRPr>
          </a:p>
        </p:txBody>
      </p:sp>
      <p:sp>
        <p:nvSpPr>
          <p:cNvPr id="3" name="Alt Başlık 2"/>
          <p:cNvSpPr>
            <a:spLocks noGrp="1"/>
          </p:cNvSpPr>
          <p:nvPr>
            <p:ph type="subTitle" idx="1"/>
          </p:nvPr>
        </p:nvSpPr>
        <p:spPr>
          <a:xfrm>
            <a:off x="1524927" y="5624423"/>
            <a:ext cx="7766936" cy="521734"/>
          </a:xfrm>
        </p:spPr>
        <p:txBody>
          <a:bodyPr>
            <a:normAutofit/>
          </a:bodyPr>
          <a:lstStyle/>
          <a:p>
            <a:pPr algn="ctr"/>
            <a:r>
              <a:rPr lang="tr-TR" b="1" dirty="0" smtClean="0">
                <a:solidFill>
                  <a:schemeClr val="accent1">
                    <a:lumMod val="50000"/>
                  </a:schemeClr>
                </a:solidFill>
              </a:rPr>
              <a:t>8 Nisan 2021</a:t>
            </a:r>
            <a:endParaRPr lang="tr-TR" sz="1600" b="1" dirty="0" smtClean="0">
              <a:solidFill>
                <a:schemeClr val="accent1">
                  <a:lumMod val="50000"/>
                </a:schemeClr>
              </a:solidFill>
            </a:endParaRPr>
          </a:p>
          <a:p>
            <a:pPr algn="l"/>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54380" y="336431"/>
            <a:ext cx="1708030" cy="1335153"/>
          </a:xfrm>
          <a:prstGeom prst="rect">
            <a:avLst/>
          </a:prstGeom>
        </p:spPr>
      </p:pic>
    </p:spTree>
    <p:extLst>
      <p:ext uri="{BB962C8B-B14F-4D97-AF65-F5344CB8AC3E}">
        <p14:creationId xmlns:p14="http://schemas.microsoft.com/office/powerpoint/2010/main" val="5674739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 Başlık 9"/>
          <p:cNvSpPr>
            <a:spLocks noGrp="1"/>
          </p:cNvSpPr>
          <p:nvPr>
            <p:ph type="subTitle" idx="1"/>
          </p:nvPr>
        </p:nvSpPr>
        <p:spPr>
          <a:xfrm>
            <a:off x="1072998" y="584058"/>
            <a:ext cx="7766936" cy="581552"/>
          </a:xfrm>
        </p:spPr>
        <p:txBody>
          <a:bodyPr>
            <a:noAutofit/>
          </a:bodyPr>
          <a:lstStyle/>
          <a:p>
            <a:pPr algn="l"/>
            <a:r>
              <a:rPr lang="tr-TR" sz="3200" b="1" dirty="0">
                <a:solidFill>
                  <a:srgbClr val="002060"/>
                </a:solidFill>
                <a:latin typeface="Imprint MT Shadow" panose="04020605060303030202" pitchFamily="82" charset="0"/>
                <a:ea typeface="+mj-ea"/>
                <a:cs typeface="+mj-cs"/>
              </a:rPr>
              <a:t>ÖĞRENİM HAREKETLİLİĞİ</a:t>
            </a:r>
          </a:p>
        </p:txBody>
      </p:sp>
      <p:sp>
        <p:nvSpPr>
          <p:cNvPr id="12" name="Rectangle 3"/>
          <p:cNvSpPr>
            <a:spLocks noGrp="1" noChangeArrowheads="1"/>
          </p:cNvSpPr>
          <p:nvPr/>
        </p:nvSpPr>
        <p:spPr bwMode="auto">
          <a:xfrm>
            <a:off x="800100" y="1371600"/>
            <a:ext cx="8926704"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marL="0" indent="0" eaLnBrk="1" hangingPunct="1">
              <a:lnSpc>
                <a:spcPct val="90000"/>
              </a:lnSpc>
              <a:buNone/>
              <a:defRPr/>
            </a:pPr>
            <a:endParaRPr lang="tr-TR" sz="2400" b="1" dirty="0" smtClean="0">
              <a:solidFill>
                <a:srgbClr val="FF0000"/>
              </a:solidFill>
              <a:effectLst/>
            </a:endParaRPr>
          </a:p>
          <a:p>
            <a:pPr marL="0" indent="0" eaLnBrk="1" hangingPunct="1">
              <a:lnSpc>
                <a:spcPct val="90000"/>
              </a:lnSpc>
              <a:buNone/>
              <a:defRPr/>
            </a:pPr>
            <a:r>
              <a:rPr lang="tr-TR" sz="2400" b="1" dirty="0" smtClean="0">
                <a:solidFill>
                  <a:schemeClr val="accent2">
                    <a:lumMod val="50000"/>
                  </a:schemeClr>
                </a:solidFill>
                <a:effectLst/>
              </a:rPr>
              <a:t>Öğrenim </a:t>
            </a:r>
            <a:r>
              <a:rPr lang="tr-TR" sz="2400" b="1" dirty="0">
                <a:solidFill>
                  <a:schemeClr val="accent2">
                    <a:lumMod val="50000"/>
                  </a:schemeClr>
                </a:solidFill>
                <a:effectLst/>
              </a:rPr>
              <a:t>Hareketliliği Nedir</a:t>
            </a:r>
            <a:r>
              <a:rPr lang="tr-TR" sz="2400" b="1" dirty="0" smtClean="0">
                <a:solidFill>
                  <a:schemeClr val="accent2">
                    <a:lumMod val="50000"/>
                  </a:schemeClr>
                </a:solidFill>
                <a:effectLst/>
              </a:rPr>
              <a:t>?</a:t>
            </a:r>
          </a:p>
          <a:p>
            <a:pPr marL="0" indent="0" eaLnBrk="1" hangingPunct="1">
              <a:lnSpc>
                <a:spcPct val="90000"/>
              </a:lnSpc>
              <a:buNone/>
              <a:defRPr/>
            </a:pPr>
            <a:endParaRPr lang="tr-TR" sz="2400" dirty="0">
              <a:solidFill>
                <a:srgbClr val="002060"/>
              </a:solidFill>
              <a:effectLst/>
            </a:endParaRPr>
          </a:p>
          <a:p>
            <a:pPr marL="0" indent="0" eaLnBrk="1" hangingPunct="1">
              <a:lnSpc>
                <a:spcPct val="90000"/>
              </a:lnSpc>
              <a:buNone/>
              <a:defRPr/>
            </a:pPr>
            <a:r>
              <a:rPr lang="tr-TR" sz="2400" dirty="0">
                <a:solidFill>
                  <a:srgbClr val="002060"/>
                </a:solidFill>
                <a:effectLst/>
              </a:rPr>
              <a:t>Faaliyet, yükseköğretim kurumunda kayıtlı öğrencinin öğreniminin bir bölümünü ikili anlaşma ile ortak olunan yurtdışındaki yükseköğretim kurumunda gerçekleştirmesidir. </a:t>
            </a:r>
          </a:p>
        </p:txBody>
      </p:sp>
    </p:spTree>
    <p:extLst>
      <p:ext uri="{BB962C8B-B14F-4D97-AF65-F5344CB8AC3E}">
        <p14:creationId xmlns:p14="http://schemas.microsoft.com/office/powerpoint/2010/main" val="22065129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782954" y="255210"/>
            <a:ext cx="9447974" cy="1090511"/>
          </a:xfrm>
        </p:spPr>
        <p:txBody>
          <a:bodyPr>
            <a:noAutofit/>
          </a:bodyPr>
          <a:lstStyle/>
          <a:p>
            <a:pPr algn="l">
              <a:spcBef>
                <a:spcPct val="0"/>
              </a:spcBef>
            </a:pPr>
            <a:r>
              <a:rPr lang="tr-TR" sz="2800" b="1" dirty="0" smtClean="0">
                <a:solidFill>
                  <a:srgbClr val="002060"/>
                </a:solidFill>
                <a:latin typeface="Imprint MT Shadow" panose="04020605060303030202" pitchFamily="82" charset="0"/>
                <a:ea typeface="+mj-ea"/>
                <a:cs typeface="+mj-cs"/>
              </a:rPr>
              <a:t>ÖĞRENİM HAREKETLİLİĞİNDE BİLİNMESİ GEREKEN DURUMLAR NELERDİR?</a:t>
            </a:r>
          </a:p>
        </p:txBody>
      </p:sp>
      <p:sp>
        <p:nvSpPr>
          <p:cNvPr id="6" name="Rectangle 3"/>
          <p:cNvSpPr txBox="1">
            <a:spLocks noChangeArrowheads="1"/>
          </p:cNvSpPr>
          <p:nvPr/>
        </p:nvSpPr>
        <p:spPr>
          <a:xfrm>
            <a:off x="782953" y="1345721"/>
            <a:ext cx="9315640" cy="5184775"/>
          </a:xfrm>
          <a:prstGeom prst="rect">
            <a:avLst/>
          </a:prstGeom>
        </p:spPr>
        <p:txBody>
          <a:bodyPr vert="horz" lIns="91440" tIns="45720" rIns="91440" bIns="45720" rtlCol="0" anchor="t">
            <a:normAutofit fontScale="77500" lnSpcReduction="2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 typeface="Wingdings" pitchFamily="2" charset="2"/>
              <a:buChar char="Ø"/>
            </a:pPr>
            <a:endParaRPr lang="tr-TR" sz="3100" dirty="0" smtClean="0">
              <a:solidFill>
                <a:srgbClr val="002060"/>
              </a:solidFill>
            </a:endParaRPr>
          </a:p>
          <a:p>
            <a:pPr algn="just"/>
            <a:r>
              <a:rPr lang="tr-TR" sz="3100" b="1" dirty="0" smtClean="0">
                <a:solidFill>
                  <a:schemeClr val="accent2">
                    <a:lumMod val="50000"/>
                  </a:schemeClr>
                </a:solidFill>
              </a:rPr>
              <a:t>Gideceğim Üniversiteyi kendim seçebilir miyim?</a:t>
            </a:r>
          </a:p>
          <a:p>
            <a:pPr algn="just">
              <a:buFont typeface="Wingdings" pitchFamily="2" charset="2"/>
              <a:buChar char="Ø"/>
            </a:pPr>
            <a:endParaRPr lang="tr-TR" sz="3100" dirty="0">
              <a:solidFill>
                <a:srgbClr val="002060"/>
              </a:solidFill>
            </a:endParaRPr>
          </a:p>
          <a:p>
            <a:pPr algn="just">
              <a:buFont typeface="Wingdings" pitchFamily="2" charset="2"/>
              <a:buChar char="Ø"/>
            </a:pPr>
            <a:r>
              <a:rPr lang="tr-TR" sz="3100" dirty="0" err="1" smtClean="0">
                <a:solidFill>
                  <a:srgbClr val="002060"/>
                </a:solidFill>
              </a:rPr>
              <a:t>Erasmus</a:t>
            </a:r>
            <a:r>
              <a:rPr lang="tr-TR" sz="3100" dirty="0" smtClean="0">
                <a:solidFill>
                  <a:srgbClr val="002060"/>
                </a:solidFill>
              </a:rPr>
              <a:t> </a:t>
            </a:r>
            <a:r>
              <a:rPr lang="tr-TR" sz="3100" dirty="0">
                <a:solidFill>
                  <a:srgbClr val="002060"/>
                </a:solidFill>
              </a:rPr>
              <a:t>değişiminin yapılabilmesi için, iki üniversite arasında bir ikili anlaşma bulunması gerekir.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Anlaşmalar </a:t>
            </a:r>
            <a:r>
              <a:rPr lang="tr-TR" sz="3100" dirty="0">
                <a:solidFill>
                  <a:srgbClr val="002060"/>
                </a:solidFill>
              </a:rPr>
              <a:t>fakülte/bölüm bazında yapılır, her fakültenin anlaşması kendi öğrencileri için geçerlidir. </a:t>
            </a:r>
          </a:p>
          <a:p>
            <a:pPr algn="just">
              <a:buFont typeface="Wingdings" pitchFamily="2" charset="2"/>
              <a:buChar char="Ø"/>
            </a:pPr>
            <a:endParaRPr lang="tr-TR" sz="3100" dirty="0" smtClean="0">
              <a:solidFill>
                <a:srgbClr val="002060"/>
              </a:solidFill>
            </a:endParaRPr>
          </a:p>
          <a:p>
            <a:pPr algn="just">
              <a:buFont typeface="Wingdings" pitchFamily="2" charset="2"/>
              <a:buChar char="Ø"/>
            </a:pPr>
            <a:r>
              <a:rPr lang="tr-TR" sz="3100" dirty="0" smtClean="0">
                <a:solidFill>
                  <a:srgbClr val="002060"/>
                </a:solidFill>
              </a:rPr>
              <a:t>Öğrencilerin </a:t>
            </a:r>
            <a:r>
              <a:rPr lang="tr-TR" sz="3100" dirty="0">
                <a:solidFill>
                  <a:srgbClr val="002060"/>
                </a:solidFill>
              </a:rPr>
              <a:t>bir yarıyıl için 30, iki yarıyıl için ise 60 </a:t>
            </a:r>
            <a:r>
              <a:rPr lang="tr-TR" sz="3100" dirty="0" err="1">
                <a:solidFill>
                  <a:srgbClr val="002060"/>
                </a:solidFill>
              </a:rPr>
              <a:t>ECTS’lik</a:t>
            </a:r>
            <a:r>
              <a:rPr lang="tr-TR" sz="3100" dirty="0">
                <a:solidFill>
                  <a:srgbClr val="002060"/>
                </a:solidFill>
              </a:rPr>
              <a:t> ders yüküne sahip olmaları ve misafir olacakları kurumda da bu kredi sayılarına denk gelen bir programı takip etmeleri istenmektedir. Bu nedenle mezun durumunda olan öğrenciler öğrenim hareketliliğinden yararlanamazlar.</a:t>
            </a:r>
          </a:p>
          <a:p>
            <a:pPr algn="just">
              <a:buSzTx/>
              <a:buFont typeface="Wingdings" pitchFamily="2" charset="2"/>
              <a:buChar char="Ø"/>
            </a:pPr>
            <a:endParaRPr lang="tr-TR" sz="2400" dirty="0">
              <a:latin typeface="+mj-lt"/>
            </a:endParaRPr>
          </a:p>
        </p:txBody>
      </p:sp>
    </p:spTree>
    <p:extLst>
      <p:ext uri="{BB962C8B-B14F-4D97-AF65-F5344CB8AC3E}">
        <p14:creationId xmlns:p14="http://schemas.microsoft.com/office/powerpoint/2010/main" val="16796340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6333" y="274610"/>
            <a:ext cx="10900753" cy="1320800"/>
          </a:xfrm>
        </p:spPr>
        <p:txBody>
          <a:bodyPr>
            <a:normAutofit/>
          </a:bodyPr>
          <a:lstStyle/>
          <a:p>
            <a:r>
              <a:rPr lang="tr-TR" sz="2800" b="1" dirty="0" smtClean="0">
                <a:solidFill>
                  <a:schemeClr val="accent2">
                    <a:lumMod val="50000"/>
                  </a:schemeClr>
                </a:solidFill>
              </a:rPr>
              <a:t>Üniversitemiz Bölümler Bazında </a:t>
            </a:r>
            <a:r>
              <a:rPr lang="tr-TR" sz="2800" b="1" dirty="0" err="1" smtClean="0">
                <a:solidFill>
                  <a:schemeClr val="accent2">
                    <a:lumMod val="50000"/>
                  </a:schemeClr>
                </a:solidFill>
              </a:rPr>
              <a:t>Erasmus</a:t>
            </a:r>
            <a:r>
              <a:rPr lang="tr-TR" sz="2800" b="1" dirty="0" smtClean="0">
                <a:solidFill>
                  <a:schemeClr val="accent2">
                    <a:lumMod val="50000"/>
                  </a:schemeClr>
                </a:solidFill>
              </a:rPr>
              <a:t>+ İkili Anlaşmalara nereden ulaşabilirim?</a:t>
            </a:r>
            <a:endParaRPr lang="tr-TR" sz="2800" b="1" dirty="0">
              <a:solidFill>
                <a:schemeClr val="accent2">
                  <a:lumMod val="50000"/>
                </a:schemeClr>
              </a:solidFill>
            </a:endParaRPr>
          </a:p>
        </p:txBody>
      </p:sp>
      <p:sp>
        <p:nvSpPr>
          <p:cNvPr id="3" name="İçerik Yer Tutucusu 2"/>
          <p:cNvSpPr>
            <a:spLocks noGrp="1"/>
          </p:cNvSpPr>
          <p:nvPr>
            <p:ph idx="1"/>
          </p:nvPr>
        </p:nvSpPr>
        <p:spPr>
          <a:xfrm>
            <a:off x="296333" y="1255227"/>
            <a:ext cx="10390954" cy="3880773"/>
          </a:xfrm>
        </p:spPr>
        <p:txBody>
          <a:bodyPr>
            <a:normAutofit/>
          </a:bodyPr>
          <a:lstStyle/>
          <a:p>
            <a:r>
              <a:rPr lang="tr-TR" dirty="0" smtClean="0">
                <a:solidFill>
                  <a:schemeClr val="accent2">
                    <a:lumMod val="50000"/>
                  </a:schemeClr>
                </a:solidFill>
              </a:rPr>
              <a:t>ETÜ Dış İlişkiler Web Sitesinde </a:t>
            </a:r>
            <a:r>
              <a:rPr lang="tr-TR" dirty="0" err="1" smtClean="0">
                <a:solidFill>
                  <a:schemeClr val="accent2">
                    <a:lumMod val="50000"/>
                  </a:schemeClr>
                </a:solidFill>
              </a:rPr>
              <a:t>Erasmus</a:t>
            </a:r>
            <a:r>
              <a:rPr lang="tr-TR" dirty="0" smtClean="0">
                <a:solidFill>
                  <a:schemeClr val="accent2">
                    <a:lumMod val="50000"/>
                  </a:schemeClr>
                </a:solidFill>
              </a:rPr>
              <a:t>+ Hakkında Menüsünde yer alan </a:t>
            </a:r>
            <a:r>
              <a:rPr lang="tr-TR" u="sng" dirty="0" err="1" smtClean="0">
                <a:solidFill>
                  <a:srgbClr val="FF0000"/>
                </a:solidFill>
              </a:rPr>
              <a:t>Erasmus</a:t>
            </a:r>
            <a:r>
              <a:rPr lang="tr-TR" u="sng" dirty="0" smtClean="0">
                <a:solidFill>
                  <a:srgbClr val="FF0000"/>
                </a:solidFill>
              </a:rPr>
              <a:t>+ İkili Anlaşmalar</a:t>
            </a:r>
            <a:r>
              <a:rPr lang="tr-TR" u="sng" dirty="0" smtClean="0">
                <a:solidFill>
                  <a:schemeClr val="accent2">
                    <a:lumMod val="50000"/>
                  </a:schemeClr>
                </a:solidFill>
              </a:rPr>
              <a:t> </a:t>
            </a:r>
            <a:r>
              <a:rPr lang="tr-TR" dirty="0" smtClean="0">
                <a:solidFill>
                  <a:schemeClr val="accent2">
                    <a:lumMod val="50000"/>
                  </a:schemeClr>
                </a:solidFill>
              </a:rPr>
              <a:t>sekmesine tıkladığınızda bölümünüzün anlaşması bulunan kurumları öğrenebilirsiniz.</a:t>
            </a:r>
            <a:endParaRPr lang="tr-TR" dirty="0">
              <a:solidFill>
                <a:schemeClr val="accent2">
                  <a:lumMod val="50000"/>
                </a:schemeClr>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276" y="2022394"/>
            <a:ext cx="9579187" cy="461353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225426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82246" y="828237"/>
            <a:ext cx="8796098" cy="461665"/>
          </a:xfrm>
          <a:prstGeom prst="rect">
            <a:avLst/>
          </a:prstGeom>
        </p:spPr>
        <p:txBody>
          <a:bodyPr wrap="square">
            <a:spAutoFit/>
          </a:bodyPr>
          <a:lstStyle/>
          <a:p>
            <a:r>
              <a:rPr lang="tr-TR" sz="2400" b="1" dirty="0" smtClean="0">
                <a:solidFill>
                  <a:schemeClr val="accent2">
                    <a:lumMod val="50000"/>
                  </a:schemeClr>
                </a:solidFill>
                <a:latin typeface="Imprint MT Shadow" panose="04020605060303030202" pitchFamily="82" charset="0"/>
                <a:ea typeface="+mj-ea"/>
                <a:cs typeface="+mj-cs"/>
              </a:rPr>
              <a:t>SINAV SONRASI DEĞERLENDİRME NASIL YAPILIR?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5" name="Rectangle 3"/>
          <p:cNvSpPr txBox="1">
            <a:spLocks noChangeArrowheads="1"/>
          </p:cNvSpPr>
          <p:nvPr/>
        </p:nvSpPr>
        <p:spPr>
          <a:xfrm>
            <a:off x="352822" y="2080156"/>
            <a:ext cx="9227048" cy="4895850"/>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lvl="1" algn="just">
              <a:buClr>
                <a:schemeClr val="accent5">
                  <a:lumMod val="75000"/>
                </a:schemeClr>
              </a:buClr>
              <a:buSzPct val="89000"/>
              <a:buFont typeface="Wingdings" pitchFamily="2" charset="2"/>
              <a:buChar char="Ø"/>
            </a:pPr>
            <a:r>
              <a:rPr lang="tr-TR" sz="2200" dirty="0" err="1" smtClean="0">
                <a:solidFill>
                  <a:srgbClr val="002060"/>
                </a:solidFill>
              </a:rPr>
              <a:t>Erasmus</a:t>
            </a:r>
            <a:r>
              <a:rPr lang="tr-TR" sz="2200" dirty="0" smtClean="0">
                <a:solidFill>
                  <a:srgbClr val="002060"/>
                </a:solidFill>
              </a:rPr>
              <a:t> Koordinatörlüğü güncel </a:t>
            </a:r>
            <a:r>
              <a:rPr lang="tr-TR" sz="2200" dirty="0" err="1">
                <a:solidFill>
                  <a:srgbClr val="FF0000"/>
                </a:solidFill>
              </a:rPr>
              <a:t>AGNO’nun</a:t>
            </a:r>
            <a:r>
              <a:rPr lang="tr-TR" sz="2200" dirty="0">
                <a:solidFill>
                  <a:srgbClr val="FF0000"/>
                </a:solidFill>
              </a:rPr>
              <a:t> %50</a:t>
            </a:r>
            <a:r>
              <a:rPr lang="tr-TR" sz="2200" dirty="0">
                <a:solidFill>
                  <a:srgbClr val="002060"/>
                </a:solidFill>
              </a:rPr>
              <a:t>’sini ve </a:t>
            </a:r>
            <a:r>
              <a:rPr lang="tr-TR" sz="2200" dirty="0">
                <a:solidFill>
                  <a:srgbClr val="FF0000"/>
                </a:solidFill>
              </a:rPr>
              <a:t>Yabancı </a:t>
            </a:r>
            <a:r>
              <a:rPr lang="tr-TR" sz="2200" dirty="0" smtClean="0">
                <a:solidFill>
                  <a:srgbClr val="FF0000"/>
                </a:solidFill>
              </a:rPr>
              <a:t>Dil </a:t>
            </a:r>
            <a:r>
              <a:rPr lang="tr-TR" sz="2200" dirty="0">
                <a:solidFill>
                  <a:srgbClr val="FF0000"/>
                </a:solidFill>
              </a:rPr>
              <a:t>S</a:t>
            </a:r>
            <a:r>
              <a:rPr lang="tr-TR" sz="2200" dirty="0" smtClean="0">
                <a:solidFill>
                  <a:srgbClr val="FF0000"/>
                </a:solidFill>
              </a:rPr>
              <a:t>ınav </a:t>
            </a:r>
            <a:r>
              <a:rPr lang="tr-TR" sz="2200" dirty="0">
                <a:solidFill>
                  <a:srgbClr val="FF0000"/>
                </a:solidFill>
              </a:rPr>
              <a:t>sonucunun %50</a:t>
            </a:r>
            <a:r>
              <a:rPr lang="tr-TR" sz="2200" dirty="0">
                <a:solidFill>
                  <a:srgbClr val="002060"/>
                </a:solidFill>
              </a:rPr>
              <a:t>’sini alarak bir başarı listesi yayınlar. </a:t>
            </a:r>
          </a:p>
          <a:p>
            <a:pPr lvl="1" algn="just">
              <a:buClr>
                <a:schemeClr val="accent5">
                  <a:lumMod val="75000"/>
                </a:schemeClr>
              </a:buClr>
              <a:buSzPct val="89000"/>
              <a:buFont typeface="Wingdings" pitchFamily="2" charset="2"/>
              <a:buChar char="Ø"/>
            </a:pPr>
            <a:r>
              <a:rPr lang="tr-TR" sz="2200" dirty="0">
                <a:solidFill>
                  <a:srgbClr val="002060"/>
                </a:solidFill>
              </a:rPr>
              <a:t>Öğrenim hareketliliği için başvuruda </a:t>
            </a:r>
            <a:r>
              <a:rPr lang="tr-TR" sz="2200" dirty="0" smtClean="0">
                <a:solidFill>
                  <a:srgbClr val="002060"/>
                </a:solidFill>
              </a:rPr>
              <a:t>bulunan aday öğrenciler Bölüm Koordinatörlerinin danışmanlığında eldeki mevcut anlaşmalı </a:t>
            </a:r>
            <a:r>
              <a:rPr lang="tr-TR" sz="2200" dirty="0">
                <a:solidFill>
                  <a:srgbClr val="002060"/>
                </a:solidFill>
              </a:rPr>
              <a:t>üniversitelere başarı sırasına göre </a:t>
            </a:r>
            <a:r>
              <a:rPr lang="tr-TR" sz="2200" dirty="0" smtClean="0">
                <a:solidFill>
                  <a:srgbClr val="002060"/>
                </a:solidFill>
              </a:rPr>
              <a:t>atanır.</a:t>
            </a:r>
            <a:endParaRPr lang="tr-TR" sz="2200" dirty="0">
              <a:solidFill>
                <a:srgbClr val="002060"/>
              </a:solidFill>
            </a:endParaRPr>
          </a:p>
          <a:p>
            <a:pPr lvl="1" algn="just">
              <a:buClr>
                <a:schemeClr val="accent5">
                  <a:lumMod val="75000"/>
                </a:schemeClr>
              </a:buClr>
              <a:buSzPct val="89000"/>
              <a:buFont typeface="Wingdings" pitchFamily="2" charset="2"/>
              <a:buChar char="Ø"/>
            </a:pPr>
            <a:r>
              <a:rPr lang="tr-TR" sz="2200" dirty="0">
                <a:solidFill>
                  <a:srgbClr val="002060"/>
                </a:solidFill>
              </a:rPr>
              <a:t>Staj hareketliliği için başvuruda bulunan adaylar ise </a:t>
            </a:r>
            <a:r>
              <a:rPr lang="tr-TR" sz="2200" dirty="0" err="1" smtClean="0">
                <a:solidFill>
                  <a:srgbClr val="002060"/>
                </a:solidFill>
              </a:rPr>
              <a:t>Erasmus</a:t>
            </a:r>
            <a:r>
              <a:rPr lang="tr-TR" sz="2200" dirty="0" smtClean="0">
                <a:solidFill>
                  <a:srgbClr val="002060"/>
                </a:solidFill>
              </a:rPr>
              <a:t> Ofisine </a:t>
            </a:r>
            <a:r>
              <a:rPr lang="tr-TR" sz="2200" dirty="0">
                <a:solidFill>
                  <a:srgbClr val="002060"/>
                </a:solidFill>
              </a:rPr>
              <a:t>teslim etmiş </a:t>
            </a:r>
            <a:r>
              <a:rPr lang="tr-TR" sz="2200" dirty="0" smtClean="0">
                <a:solidFill>
                  <a:srgbClr val="002060"/>
                </a:solidFill>
              </a:rPr>
              <a:t>oldukları ya da teslim edecekleri </a:t>
            </a:r>
            <a:r>
              <a:rPr lang="tr-TR" sz="2200" dirty="0">
                <a:solidFill>
                  <a:srgbClr val="002060"/>
                </a:solidFill>
              </a:rPr>
              <a:t>kabul mektuplarına göre yerleştirilirler. </a:t>
            </a:r>
          </a:p>
          <a:p>
            <a:pPr lvl="1" algn="just">
              <a:buClr>
                <a:schemeClr val="accent5">
                  <a:lumMod val="75000"/>
                </a:schemeClr>
              </a:buClr>
              <a:buSzPct val="89000"/>
              <a:buFont typeface="Wingdings" pitchFamily="2" charset="2"/>
              <a:buChar char="Ø"/>
            </a:pPr>
            <a:endParaRPr lang="tr-TR" sz="800" dirty="0" smtClean="0"/>
          </a:p>
          <a:p>
            <a:pPr algn="just">
              <a:buClr>
                <a:schemeClr val="accent5">
                  <a:lumMod val="75000"/>
                </a:schemeClr>
              </a:buClr>
              <a:buSzPct val="89000"/>
              <a:buFont typeface="Wingdings" pitchFamily="2" charset="2"/>
              <a:buChar char="Ø"/>
            </a:pPr>
            <a:r>
              <a:rPr lang="tr-TR" sz="1200" dirty="0" smtClean="0"/>
              <a:t> </a:t>
            </a:r>
            <a:endParaRPr lang="tr-TR" sz="1200" dirty="0"/>
          </a:p>
        </p:txBody>
      </p:sp>
    </p:spTree>
    <p:extLst>
      <p:ext uri="{BB962C8B-B14F-4D97-AF65-F5344CB8AC3E}">
        <p14:creationId xmlns:p14="http://schemas.microsoft.com/office/powerpoint/2010/main" val="3222071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6340" y="687977"/>
            <a:ext cx="8596668" cy="1320800"/>
          </a:xfrm>
        </p:spPr>
        <p:txBody>
          <a:bodyPr/>
          <a:lstStyle/>
          <a:p>
            <a:r>
              <a:rPr lang="tr-TR" altLang="en-US" b="1" dirty="0">
                <a:solidFill>
                  <a:schemeClr val="accent2">
                    <a:lumMod val="50000"/>
                  </a:schemeClr>
                </a:solidFill>
              </a:rPr>
              <a:t>Maddi destek alacak mıyım?</a:t>
            </a:r>
            <a:endParaRPr lang="tr-TR" dirty="0">
              <a:solidFill>
                <a:schemeClr val="accent2">
                  <a:lumMod val="50000"/>
                </a:schemeClr>
              </a:solidFill>
            </a:endParaRPr>
          </a:p>
        </p:txBody>
      </p:sp>
      <p:sp>
        <p:nvSpPr>
          <p:cNvPr id="3" name="İçerik Yer Tutucusu 2"/>
          <p:cNvSpPr>
            <a:spLocks noGrp="1"/>
          </p:cNvSpPr>
          <p:nvPr>
            <p:ph idx="1"/>
          </p:nvPr>
        </p:nvSpPr>
        <p:spPr>
          <a:xfrm>
            <a:off x="677333" y="2160589"/>
            <a:ext cx="9180099" cy="3880773"/>
          </a:xfrm>
        </p:spPr>
        <p:txBody>
          <a:bodyPr/>
          <a:lstStyle/>
          <a:p>
            <a:pPr>
              <a:buFont typeface="Wingdings" panose="05000000000000000000" pitchFamily="2" charset="2"/>
              <a:buChar char="Ø"/>
            </a:pPr>
            <a:r>
              <a:rPr lang="tr-TR" altLang="en-US" sz="2000" dirty="0">
                <a:solidFill>
                  <a:schemeClr val="accent2">
                    <a:lumMod val="50000"/>
                  </a:schemeClr>
                </a:solidFill>
              </a:rPr>
              <a:t>Ulusal Ajans aracılığıyla Avrupa Komisyonu’ndan alınan </a:t>
            </a:r>
            <a:r>
              <a:rPr lang="tr-TR" altLang="en-US" sz="2000" dirty="0" err="1">
                <a:solidFill>
                  <a:schemeClr val="accent2">
                    <a:lumMod val="50000"/>
                  </a:schemeClr>
                </a:solidFill>
              </a:rPr>
              <a:t>Erasmus</a:t>
            </a:r>
            <a:r>
              <a:rPr lang="tr-TR" altLang="en-US" sz="2000" dirty="0">
                <a:solidFill>
                  <a:schemeClr val="accent2">
                    <a:lumMod val="50000"/>
                  </a:schemeClr>
                </a:solidFill>
              </a:rPr>
              <a:t> hibesi her yıl üniversiteler arasında kontenjana göre paylaştırılır.  Hibe miktarı ayda ortalama 300-500 € arasında değişiklik gösterir. </a:t>
            </a:r>
            <a:r>
              <a:rPr lang="tr-TR" altLang="en-US" sz="2000" dirty="0" smtClean="0">
                <a:solidFill>
                  <a:schemeClr val="accent2">
                    <a:lumMod val="50000"/>
                  </a:schemeClr>
                </a:solidFill>
              </a:rPr>
              <a:t>2 </a:t>
            </a:r>
            <a:r>
              <a:rPr lang="tr-TR" altLang="en-US" sz="2000" dirty="0">
                <a:solidFill>
                  <a:schemeClr val="accent2">
                    <a:lumMod val="50000"/>
                  </a:schemeClr>
                </a:solidFill>
              </a:rPr>
              <a:t>Grup Program Ülkesi vardır.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err="1">
                <a:solidFill>
                  <a:srgbClr val="FF0000"/>
                </a:solidFill>
              </a:rPr>
              <a:t>Erasmus</a:t>
            </a:r>
            <a:r>
              <a:rPr lang="tr-TR" altLang="en-US" sz="2000" dirty="0">
                <a:solidFill>
                  <a:srgbClr val="FF0000"/>
                </a:solidFill>
              </a:rPr>
              <a:t> hibesinin, öğrencilerin tüm masraflarını karşılaması beklenmemelidir, yalnızca bir destek olarak değerlendirilmelidir.  </a:t>
            </a:r>
          </a:p>
          <a:p>
            <a:endParaRPr lang="tr-TR" dirty="0"/>
          </a:p>
        </p:txBody>
      </p:sp>
    </p:spTree>
    <p:extLst>
      <p:ext uri="{BB962C8B-B14F-4D97-AF65-F5344CB8AC3E}">
        <p14:creationId xmlns:p14="http://schemas.microsoft.com/office/powerpoint/2010/main" val="41009267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2060" y="572218"/>
            <a:ext cx="8620345" cy="695161"/>
          </a:xfrm>
        </p:spPr>
        <p:txBody>
          <a:bodyPr/>
          <a:lstStyle/>
          <a:p>
            <a:pPr algn="l"/>
            <a:r>
              <a:rPr lang="tr-TR" sz="2800" b="1" dirty="0" smtClean="0">
                <a:solidFill>
                  <a:srgbClr val="002060"/>
                </a:solidFill>
                <a:latin typeface="Imprint MT Shadow" panose="04020605060303030202" pitchFamily="82" charset="0"/>
              </a:rPr>
              <a:t>ÜLKELERE </a:t>
            </a:r>
            <a:r>
              <a:rPr lang="tr-TR" sz="2800" b="1" dirty="0">
                <a:solidFill>
                  <a:srgbClr val="002060"/>
                </a:solidFill>
                <a:latin typeface="Imprint MT Shadow" panose="04020605060303030202" pitchFamily="82" charset="0"/>
              </a:rPr>
              <a:t>GÖRE HİBE DAĞILIMI</a:t>
            </a:r>
          </a:p>
        </p:txBody>
      </p:sp>
      <p:graphicFrame>
        <p:nvGraphicFramePr>
          <p:cNvPr id="6" name="Tablo 5"/>
          <p:cNvGraphicFramePr>
            <a:graphicFrameLocks noGrp="1"/>
          </p:cNvGraphicFramePr>
          <p:nvPr>
            <p:extLst>
              <p:ext uri="{D42A27DB-BD31-4B8C-83A1-F6EECF244321}">
                <p14:modId xmlns:p14="http://schemas.microsoft.com/office/powerpoint/2010/main" val="1802326333"/>
              </p:ext>
            </p:extLst>
          </p:nvPr>
        </p:nvGraphicFramePr>
        <p:xfrm>
          <a:off x="844080" y="1766839"/>
          <a:ext cx="8498325" cy="4101301"/>
        </p:xfrm>
        <a:graphic>
          <a:graphicData uri="http://schemas.openxmlformats.org/drawingml/2006/table">
            <a:tbl>
              <a:tblPr firstRow="1" bandRow="1">
                <a:tableStyleId>{5C22544A-7EE6-4342-B048-85BDC9FD1C3A}</a:tableStyleId>
              </a:tblPr>
              <a:tblGrid>
                <a:gridCol w="2068415">
                  <a:extLst>
                    <a:ext uri="{9D8B030D-6E8A-4147-A177-3AD203B41FA5}">
                      <a16:colId xmlns:a16="http://schemas.microsoft.com/office/drawing/2014/main" val="20000"/>
                    </a:ext>
                  </a:extLst>
                </a:gridCol>
                <a:gridCol w="3140188">
                  <a:extLst>
                    <a:ext uri="{9D8B030D-6E8A-4147-A177-3AD203B41FA5}">
                      <a16:colId xmlns:a16="http://schemas.microsoft.com/office/drawing/2014/main" val="20001"/>
                    </a:ext>
                  </a:extLst>
                </a:gridCol>
                <a:gridCol w="1644861">
                  <a:extLst>
                    <a:ext uri="{9D8B030D-6E8A-4147-A177-3AD203B41FA5}">
                      <a16:colId xmlns:a16="http://schemas.microsoft.com/office/drawing/2014/main" val="20002"/>
                    </a:ext>
                  </a:extLst>
                </a:gridCol>
                <a:gridCol w="1644861">
                  <a:extLst>
                    <a:ext uri="{9D8B030D-6E8A-4147-A177-3AD203B41FA5}">
                      <a16:colId xmlns:a16="http://schemas.microsoft.com/office/drawing/2014/main" val="20003"/>
                    </a:ext>
                  </a:extLst>
                </a:gridCol>
              </a:tblGrid>
              <a:tr h="976361">
                <a:tc>
                  <a:txBody>
                    <a:bodyPr/>
                    <a:lstStyle/>
                    <a:p>
                      <a:r>
                        <a:rPr lang="tr-TR" sz="1400" dirty="0" smtClean="0"/>
                        <a:t>Hayat pahalılığına göre ülke</a:t>
                      </a:r>
                      <a:r>
                        <a:rPr lang="tr-TR" sz="1400" baseline="0" dirty="0" smtClean="0"/>
                        <a:t> türleri</a:t>
                      </a:r>
                      <a:endParaRPr lang="tr-TR" sz="1400" dirty="0"/>
                    </a:p>
                  </a:txBody>
                  <a:tcPr/>
                </a:tc>
                <a:tc>
                  <a:txBody>
                    <a:bodyPr/>
                    <a:lstStyle/>
                    <a:p>
                      <a:r>
                        <a:rPr lang="tr-TR" sz="1400" dirty="0" smtClean="0"/>
                        <a:t>Hareketlilikte misafir olunan ülkeler</a:t>
                      </a:r>
                      <a:endParaRPr lang="tr-TR" sz="1400" dirty="0"/>
                    </a:p>
                  </a:txBody>
                  <a:tcPr/>
                </a:tc>
                <a:tc>
                  <a:txBody>
                    <a:bodyPr/>
                    <a:lstStyle/>
                    <a:p>
                      <a:r>
                        <a:rPr lang="tr-TR" sz="1400" dirty="0" smtClean="0"/>
                        <a:t>Aylık öğrenci Öğrenim hibesi (AVRO)</a:t>
                      </a:r>
                      <a:endParaRPr lang="tr-TR" sz="1400" dirty="0"/>
                    </a:p>
                  </a:txBody>
                  <a:tcPr>
                    <a:solidFill>
                      <a:srgbClr val="FFC000"/>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Aylık öğrenci </a:t>
                      </a:r>
                      <a:br>
                        <a:rPr lang="tr-TR" sz="1400" dirty="0" smtClean="0"/>
                      </a:br>
                      <a:r>
                        <a:rPr lang="tr-TR" sz="1400" dirty="0" smtClean="0"/>
                        <a:t>Staj hibesi (AVRO)</a:t>
                      </a:r>
                    </a:p>
                    <a:p>
                      <a:endParaRPr lang="tr-TR" sz="1400" dirty="0"/>
                    </a:p>
                  </a:txBody>
                  <a:tcPr>
                    <a:solidFill>
                      <a:schemeClr val="accent4">
                        <a:lumMod val="40000"/>
                        <a:lumOff val="60000"/>
                      </a:schemeClr>
                    </a:solidFill>
                  </a:tcPr>
                </a:tc>
                <a:extLst>
                  <a:ext uri="{0D108BD9-81ED-4DB2-BD59-A6C34878D82A}">
                    <a16:rowId xmlns:a16="http://schemas.microsoft.com/office/drawing/2014/main" val="10000"/>
                  </a:ext>
                </a:extLst>
              </a:tr>
              <a:tr h="171339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1. ve </a:t>
                      </a:r>
                      <a:r>
                        <a:rPr lang="tr-TR" sz="1200" b="1" kern="1200" dirty="0" smtClean="0">
                          <a:solidFill>
                            <a:schemeClr val="tx1"/>
                          </a:solidFill>
                          <a:latin typeface="Arial" panose="020B0604020202020204" pitchFamily="34" charset="0"/>
                          <a:ea typeface="+mn-ea"/>
                          <a:cs typeface="Arial" panose="020B0604020202020204" pitchFamily="34" charset="0"/>
                        </a:rPr>
                        <a:t>2 </a:t>
                      </a:r>
                      <a:r>
                        <a:rPr lang="tr-TR" sz="1200" b="1" kern="1200" dirty="0">
                          <a:solidFill>
                            <a:schemeClr val="tx1"/>
                          </a:solidFill>
                          <a:latin typeface="Arial" panose="020B0604020202020204" pitchFamily="34" charset="0"/>
                          <a:ea typeface="+mn-ea"/>
                          <a:cs typeface="Arial" panose="020B0604020202020204" pitchFamily="34" charset="0"/>
                        </a:rPr>
                        <a:t>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smtClean="0">
                          <a:solidFill>
                            <a:schemeClr val="tx1"/>
                          </a:solidFill>
                          <a:latin typeface="Arial" panose="020B0604020202020204" pitchFamily="34" charset="0"/>
                          <a:ea typeface="+mn-ea"/>
                          <a:cs typeface="Arial" panose="020B0604020202020204" pitchFamily="34" charset="0"/>
                        </a:rPr>
                        <a:t>Danimarka</a:t>
                      </a:r>
                      <a:r>
                        <a:rPr lang="tr-TR" sz="1200" b="1" kern="1200" dirty="0">
                          <a:solidFill>
                            <a:schemeClr val="tx1"/>
                          </a:solidFill>
                          <a:latin typeface="Arial" panose="020B0604020202020204" pitchFamily="34" charset="0"/>
                          <a:ea typeface="+mn-ea"/>
                          <a:cs typeface="Arial" panose="020B0604020202020204" pitchFamily="34" charset="0"/>
                        </a:rPr>
                        <a:t>, Finlandiya, İrlanda, İsveç, İzlanda, Lihtenştayn, Lüksemburg, Norveç, Almanya, Avusturya, Belçika, Fransa, Güney Kıbrıs, Hollanda, İspanya, İtalya, Malta, Portekiz, </a:t>
                      </a:r>
                      <a:r>
                        <a:rPr lang="tr-TR" sz="1200" b="1" kern="1200" dirty="0" smtClean="0">
                          <a:solidFill>
                            <a:schemeClr val="tx1"/>
                          </a:solidFill>
                          <a:latin typeface="Arial" panose="020B0604020202020204" pitchFamily="34" charset="0"/>
                          <a:ea typeface="+mn-ea"/>
                          <a:cs typeface="Arial" panose="020B0604020202020204" pitchFamily="34" charset="0"/>
                        </a:rPr>
                        <a:t>Yunanistan</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500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a:solidFill>
                            <a:schemeClr val="tx1"/>
                          </a:solidFill>
                          <a:latin typeface="Arial" panose="020B0604020202020204" pitchFamily="34" charset="0"/>
                          <a:ea typeface="+mn-ea"/>
                          <a:cs typeface="Arial" panose="020B0604020202020204" pitchFamily="34" charset="0"/>
                        </a:rPr>
                        <a:t>600</a:t>
                      </a:r>
                      <a:endParaRPr lang="en-GB" sz="1200" b="1" kern="120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2"/>
                  </a:ext>
                </a:extLst>
              </a:tr>
              <a:tr h="1411550">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 Grup Program Ülkeleri</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Bulgaristan, Çek Cumhuriyeti, Estonya, Hırvatistan, Letonya, Litvanya, Macaristan, Makedonya, Polonya, Romanya, </a:t>
                      </a:r>
                      <a:r>
                        <a:rPr lang="tr-TR" sz="1200" b="1" kern="1200" dirty="0" smtClean="0">
                          <a:solidFill>
                            <a:schemeClr val="tx1"/>
                          </a:solidFill>
                          <a:latin typeface="Arial" panose="020B0604020202020204" pitchFamily="34" charset="0"/>
                          <a:ea typeface="+mn-ea"/>
                          <a:cs typeface="Arial" panose="020B0604020202020204" pitchFamily="34" charset="0"/>
                        </a:rPr>
                        <a:t>Sırbistan, Slovakya</a:t>
                      </a:r>
                      <a:r>
                        <a:rPr lang="tr-TR" sz="1200" b="1" kern="1200" dirty="0">
                          <a:solidFill>
                            <a:schemeClr val="tx1"/>
                          </a:solidFill>
                          <a:latin typeface="Arial" panose="020B0604020202020204" pitchFamily="34" charset="0"/>
                          <a:ea typeface="+mn-ea"/>
                          <a:cs typeface="Arial" panose="020B0604020202020204" pitchFamily="34" charset="0"/>
                        </a:rPr>
                        <a:t>, Slovenya, Türkiye</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300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rgbClr val="FFC000"/>
                    </a:solidFill>
                  </a:tcPr>
                </a:tc>
                <a:tc>
                  <a:txBody>
                    <a:bodyPr/>
                    <a:lstStyle/>
                    <a:p>
                      <a:pPr algn="ctr">
                        <a:lnSpc>
                          <a:spcPct val="115000"/>
                        </a:lnSpc>
                        <a:spcAft>
                          <a:spcPts val="0"/>
                        </a:spcAft>
                      </a:pPr>
                      <a:r>
                        <a:rPr lang="tr-TR" sz="1200" b="1" kern="1200" dirty="0">
                          <a:solidFill>
                            <a:schemeClr val="tx1"/>
                          </a:solidFill>
                          <a:latin typeface="Arial" panose="020B0604020202020204" pitchFamily="34" charset="0"/>
                          <a:ea typeface="+mn-ea"/>
                          <a:cs typeface="Arial" panose="020B0604020202020204" pitchFamily="34" charset="0"/>
                        </a:rPr>
                        <a:t>400</a:t>
                      </a:r>
                      <a:endParaRPr lang="en-GB" sz="12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solidFill>
                      <a:schemeClr val="accent4">
                        <a:lumMod val="40000"/>
                        <a:lumOff val="6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13308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 Başlık 4"/>
          <p:cNvSpPr>
            <a:spLocks noGrp="1"/>
          </p:cNvSpPr>
          <p:nvPr>
            <p:ph type="subTitle" idx="1"/>
          </p:nvPr>
        </p:nvSpPr>
        <p:spPr>
          <a:xfrm>
            <a:off x="705316" y="1640940"/>
            <a:ext cx="9290648" cy="1349303"/>
          </a:xfrm>
        </p:spPr>
        <p:txBody>
          <a:bodyPr>
            <a:normAutofit/>
          </a:bodyPr>
          <a:lstStyle/>
          <a:p>
            <a:pPr algn="l"/>
            <a:r>
              <a:rPr lang="tr-TR" sz="2400" b="1" dirty="0" smtClean="0">
                <a:solidFill>
                  <a:schemeClr val="accent2">
                    <a:lumMod val="50000"/>
                  </a:schemeClr>
                </a:solidFill>
                <a:latin typeface="Imprint MT Shadow" panose="04020605060303030202" pitchFamily="82" charset="0"/>
                <a:ea typeface="+mj-ea"/>
                <a:cs typeface="+mj-cs"/>
              </a:rPr>
              <a:t>STAJ HAREKETLİLİĞİ HAKKINDA BİLİNMESİ GEREKENLER NELERDİR?</a:t>
            </a:r>
            <a:endParaRPr lang="tr-TR" sz="2400" b="1" dirty="0">
              <a:solidFill>
                <a:schemeClr val="accent2">
                  <a:lumMod val="50000"/>
                </a:schemeClr>
              </a:solidFill>
              <a:latin typeface="Imprint MT Shadow" panose="04020605060303030202" pitchFamily="82" charset="0"/>
              <a:ea typeface="+mj-ea"/>
              <a:cs typeface="+mj-cs"/>
            </a:endParaRPr>
          </a:p>
        </p:txBody>
      </p:sp>
      <p:sp>
        <p:nvSpPr>
          <p:cNvPr id="7" name="İçerik Yer Tutucusu 2"/>
          <p:cNvSpPr txBox="1">
            <a:spLocks/>
          </p:cNvSpPr>
          <p:nvPr/>
        </p:nvSpPr>
        <p:spPr>
          <a:xfrm>
            <a:off x="774327" y="2315591"/>
            <a:ext cx="8028892" cy="3519152"/>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fontAlgn="base">
              <a:lnSpc>
                <a:spcPct val="90000"/>
              </a:lnSpc>
              <a:spcBef>
                <a:spcPct val="20000"/>
              </a:spcBef>
              <a:spcAft>
                <a:spcPct val="0"/>
              </a:spcAft>
              <a:buClr>
                <a:schemeClr val="hlink"/>
              </a:buClr>
              <a:buSzPct val="70000"/>
              <a:defRPr/>
            </a:pPr>
            <a:endParaRPr lang="tr-TR" sz="2400" b="1" dirty="0" smtClean="0">
              <a:solidFill>
                <a:srgbClr val="002060"/>
              </a:solidFill>
            </a:endParaRPr>
          </a:p>
          <a:p>
            <a:pPr algn="l" fontAlgn="base">
              <a:lnSpc>
                <a:spcPct val="90000"/>
              </a:lnSpc>
              <a:spcBef>
                <a:spcPct val="20000"/>
              </a:spcBef>
              <a:spcAft>
                <a:spcPct val="0"/>
              </a:spcAft>
              <a:buClr>
                <a:schemeClr val="hlink"/>
              </a:buClr>
              <a:buSzPct val="70000"/>
              <a:defRPr/>
            </a:pPr>
            <a:r>
              <a:rPr lang="tr-TR" sz="2400" b="1" dirty="0" smtClean="0">
                <a:solidFill>
                  <a:srgbClr val="002060"/>
                </a:solidFill>
              </a:rPr>
              <a:t>Staj </a:t>
            </a:r>
            <a:r>
              <a:rPr lang="tr-TR" sz="2400" b="1" dirty="0">
                <a:solidFill>
                  <a:srgbClr val="002060"/>
                </a:solidFill>
              </a:rPr>
              <a:t>Hareketliliği Nedir</a:t>
            </a:r>
            <a:r>
              <a:rPr lang="tr-TR" sz="2400" b="1" dirty="0" smtClean="0">
                <a:solidFill>
                  <a:srgbClr val="002060"/>
                </a:solidFill>
              </a:rPr>
              <a:t>?</a:t>
            </a:r>
          </a:p>
          <a:p>
            <a:pPr algn="l" fontAlgn="base">
              <a:lnSpc>
                <a:spcPct val="90000"/>
              </a:lnSpc>
              <a:spcBef>
                <a:spcPct val="20000"/>
              </a:spcBef>
              <a:spcAft>
                <a:spcPct val="0"/>
              </a:spcAft>
              <a:buClr>
                <a:schemeClr val="hlink"/>
              </a:buClr>
              <a:buSzPct val="70000"/>
              <a:defRPr/>
            </a:pPr>
            <a:endParaRPr lang="tr-TR" sz="2400" dirty="0">
              <a:solidFill>
                <a:srgbClr val="002060"/>
              </a:solidFill>
            </a:endParaRPr>
          </a:p>
          <a:p>
            <a:pPr algn="l" fontAlgn="base">
              <a:lnSpc>
                <a:spcPct val="90000"/>
              </a:lnSpc>
              <a:spcBef>
                <a:spcPct val="20000"/>
              </a:spcBef>
              <a:spcAft>
                <a:spcPct val="0"/>
              </a:spcAft>
              <a:buClr>
                <a:schemeClr val="hlink"/>
              </a:buClr>
              <a:buSzPct val="70000"/>
              <a:defRPr/>
            </a:pPr>
            <a:r>
              <a:rPr lang="tr-TR" sz="2400" dirty="0">
                <a:solidFill>
                  <a:srgbClr val="002060"/>
                </a:solidFill>
              </a:rPr>
              <a:t>Staj Hareketliliği Faaliyeti, yükseköğretim kurumunda, öğrencinin öğrencisi olduğu mesleki eğitim alanında uygulamalı iş deneyimi elde etmek üzere yurtdışındaki bir işletmede staj yapmasıdır.</a:t>
            </a:r>
          </a:p>
          <a:p>
            <a:pPr algn="l"/>
            <a:endParaRPr lang="tr-TR" dirty="0"/>
          </a:p>
        </p:txBody>
      </p:sp>
      <p:sp>
        <p:nvSpPr>
          <p:cNvPr id="2" name="Metin kutusu 1"/>
          <p:cNvSpPr txBox="1"/>
          <p:nvPr/>
        </p:nvSpPr>
        <p:spPr>
          <a:xfrm>
            <a:off x="774327" y="649225"/>
            <a:ext cx="9221637" cy="707886"/>
          </a:xfrm>
          <a:prstGeom prst="rect">
            <a:avLst/>
          </a:prstGeom>
          <a:noFill/>
        </p:spPr>
        <p:txBody>
          <a:bodyPr wrap="square" rtlCol="0">
            <a:spAutoFit/>
          </a:bodyPr>
          <a:lstStyle/>
          <a:p>
            <a:r>
              <a:rPr lang="tr-TR" sz="4000" b="1" dirty="0" err="1">
                <a:solidFill>
                  <a:schemeClr val="accent2">
                    <a:lumMod val="50000"/>
                  </a:schemeClr>
                </a:solidFill>
                <a:latin typeface="Imprint MT Shadow" panose="04020605060303030202" pitchFamily="82" charset="0"/>
                <a:ea typeface="+mj-ea"/>
                <a:cs typeface="+mj-cs"/>
              </a:rPr>
              <a:t>Erasmus</a:t>
            </a:r>
            <a:r>
              <a:rPr lang="tr-TR" sz="4000" b="1" dirty="0">
                <a:solidFill>
                  <a:schemeClr val="accent2">
                    <a:lumMod val="50000"/>
                  </a:schemeClr>
                </a:solidFill>
                <a:latin typeface="Imprint MT Shadow" panose="04020605060303030202" pitchFamily="82" charset="0"/>
                <a:ea typeface="+mj-ea"/>
                <a:cs typeface="+mj-cs"/>
              </a:rPr>
              <a:t>+ Staj Hareketliliği </a:t>
            </a:r>
          </a:p>
        </p:txBody>
      </p:sp>
    </p:spTree>
    <p:extLst>
      <p:ext uri="{BB962C8B-B14F-4D97-AF65-F5344CB8AC3E}">
        <p14:creationId xmlns:p14="http://schemas.microsoft.com/office/powerpoint/2010/main" val="3073419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a:xfrm>
            <a:off x="841822" y="526211"/>
            <a:ext cx="8795812" cy="966160"/>
          </a:xfrm>
        </p:spPr>
        <p:txBody>
          <a:bodyPr>
            <a:normAutofit fontScale="40000" lnSpcReduction="20000"/>
          </a:bodyPr>
          <a:lstStyle/>
          <a:p>
            <a:pPr algn="l"/>
            <a:r>
              <a:rPr lang="tr-TR" sz="7000" dirty="0">
                <a:solidFill>
                  <a:srgbClr val="003399"/>
                </a:solidFill>
                <a:latin typeface="+mj-lt"/>
              </a:rPr>
              <a:t/>
            </a:r>
            <a:br>
              <a:rPr lang="tr-TR" sz="7000" dirty="0">
                <a:solidFill>
                  <a:srgbClr val="003399"/>
                </a:solidFill>
                <a:latin typeface="+mj-lt"/>
              </a:rPr>
            </a:br>
            <a:r>
              <a:rPr lang="tr-TR" sz="7000" b="1" dirty="0">
                <a:solidFill>
                  <a:schemeClr val="accent2">
                    <a:lumMod val="50000"/>
                  </a:schemeClr>
                </a:solidFill>
                <a:latin typeface="+mj-lt"/>
              </a:rPr>
              <a:t>Staj </a:t>
            </a:r>
            <a:r>
              <a:rPr lang="tr-TR" sz="7000" b="1" dirty="0" smtClean="0">
                <a:solidFill>
                  <a:schemeClr val="accent2">
                    <a:lumMod val="50000"/>
                  </a:schemeClr>
                </a:solidFill>
                <a:latin typeface="+mj-lt"/>
              </a:rPr>
              <a:t>Hareketliliğinde Bulunmak İçin Ne Yapmalıyım?</a:t>
            </a:r>
            <a:r>
              <a:rPr lang="tr-TR" sz="7000" b="1" dirty="0">
                <a:solidFill>
                  <a:srgbClr val="002060"/>
                </a:solidFill>
                <a:latin typeface="+mj-lt"/>
                <a:ea typeface="+mj-ea"/>
                <a:cs typeface="+mj-cs"/>
              </a:rPr>
              <a:t/>
            </a:r>
            <a:br>
              <a:rPr lang="tr-TR" sz="7000" b="1" dirty="0">
                <a:solidFill>
                  <a:srgbClr val="002060"/>
                </a:solidFill>
                <a:latin typeface="+mj-lt"/>
                <a:ea typeface="+mj-ea"/>
                <a:cs typeface="+mj-cs"/>
              </a:rPr>
            </a:br>
            <a:r>
              <a:rPr lang="tr-TR" b="1" dirty="0"/>
              <a:t/>
            </a:r>
            <a:br>
              <a:rPr lang="tr-TR" b="1" dirty="0"/>
            </a:br>
            <a:endParaRPr lang="tr-TR" dirty="0"/>
          </a:p>
        </p:txBody>
      </p:sp>
      <p:sp>
        <p:nvSpPr>
          <p:cNvPr id="6" name="İçerik Yer Tutucusu 2"/>
          <p:cNvSpPr txBox="1">
            <a:spLocks/>
          </p:cNvSpPr>
          <p:nvPr/>
        </p:nvSpPr>
        <p:spPr>
          <a:xfrm>
            <a:off x="841822" y="1635986"/>
            <a:ext cx="8844126" cy="4665806"/>
          </a:xfrm>
          <a:prstGeom prst="rect">
            <a:avLst/>
          </a:prstGeom>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buFont typeface="Wingdings" pitchFamily="2" charset="2"/>
              <a:buChar char="Ø"/>
            </a:pPr>
            <a:r>
              <a:rPr lang="tr-TR" dirty="0">
                <a:solidFill>
                  <a:srgbClr val="002060"/>
                </a:solidFill>
              </a:rPr>
              <a:t>Staj faaliyeti gerçekleştirmek için kurumlar arasında bir </a:t>
            </a:r>
            <a:r>
              <a:rPr lang="tr-TR" dirty="0">
                <a:solidFill>
                  <a:srgbClr val="FF0000"/>
                </a:solidFill>
              </a:rPr>
              <a:t>ikili anlaşmaya ihtiyaç yoktur. </a:t>
            </a:r>
            <a:r>
              <a:rPr lang="tr-TR" dirty="0">
                <a:solidFill>
                  <a:srgbClr val="002060"/>
                </a:solidFill>
              </a:rPr>
              <a:t>Staj yerini öğrencinin şahsen bulması beklenmektedir. </a:t>
            </a:r>
            <a:endParaRPr lang="tr-TR" dirty="0" smtClean="0">
              <a:solidFill>
                <a:srgbClr val="002060"/>
              </a:solidFill>
            </a:endParaRPr>
          </a:p>
          <a:p>
            <a:pPr algn="l">
              <a:buFont typeface="Wingdings" pitchFamily="2" charset="2"/>
              <a:buChar char="Ø"/>
            </a:pPr>
            <a:r>
              <a:rPr lang="tr-TR" dirty="0" smtClean="0">
                <a:solidFill>
                  <a:srgbClr val="002060"/>
                </a:solidFill>
              </a:rPr>
              <a:t>Öğrencilerimizin Staj Faaliyetine </a:t>
            </a:r>
            <a:r>
              <a:rPr lang="tr-TR" dirty="0" smtClean="0">
                <a:solidFill>
                  <a:srgbClr val="FF0000"/>
                </a:solidFill>
              </a:rPr>
              <a:t>Yaz Tatili süresince 2 ay süreyle </a:t>
            </a:r>
            <a:r>
              <a:rPr lang="tr-TR" dirty="0" smtClean="0">
                <a:solidFill>
                  <a:srgbClr val="002060"/>
                </a:solidFill>
              </a:rPr>
              <a:t>katılmaları gerekmektedir.</a:t>
            </a:r>
            <a:endParaRPr lang="tr-TR" dirty="0">
              <a:solidFill>
                <a:srgbClr val="002060"/>
              </a:solidFill>
            </a:endParaRPr>
          </a:p>
          <a:p>
            <a:pPr algn="l">
              <a:buFont typeface="Wingdings" pitchFamily="2" charset="2"/>
              <a:buChar char="Ø"/>
            </a:pPr>
            <a:r>
              <a:rPr lang="tr-TR" dirty="0" smtClean="0">
                <a:solidFill>
                  <a:srgbClr val="002060"/>
                </a:solidFill>
              </a:rPr>
              <a:t>Staj </a:t>
            </a:r>
            <a:r>
              <a:rPr lang="tr-TR" dirty="0">
                <a:solidFill>
                  <a:srgbClr val="002060"/>
                </a:solidFill>
              </a:rPr>
              <a:t>yapılacak kurumlar </a:t>
            </a:r>
            <a:r>
              <a:rPr lang="tr-TR" dirty="0" err="1">
                <a:solidFill>
                  <a:srgbClr val="002060"/>
                </a:solidFill>
              </a:rPr>
              <a:t>Erasmus</a:t>
            </a:r>
            <a:r>
              <a:rPr lang="tr-TR" dirty="0">
                <a:solidFill>
                  <a:srgbClr val="002060"/>
                </a:solidFill>
              </a:rPr>
              <a:t> program ülkelerinde yer alan, öğrenim alanı ile ilgili herhangi bir kurum, kuruluş veya üniversite olabilir. Staj hareketliliği kapsamında kesinlikle akademik içerikli bir faaliyet gerçekleştirilmemelidir, iş deneyimi kazanmaya yönelik bir eğitim planı yapılmalıdır. </a:t>
            </a:r>
          </a:p>
          <a:p>
            <a:pPr algn="l">
              <a:buFont typeface="Wingdings" pitchFamily="2" charset="2"/>
              <a:buChar char="Ø"/>
            </a:pPr>
            <a:r>
              <a:rPr lang="tr-TR" dirty="0">
                <a:solidFill>
                  <a:srgbClr val="002060"/>
                </a:solidFill>
              </a:rPr>
              <a:t>Avrupa Birliği Kurumları ve AB ajansları, AB programlarını yürüten ve bu kapsamda hibe alan kuruluşlar, misafir olunan ülkedeki ulusal diplomatik temsilciliklerimiz (büyükelçilik ve konsolosluk gibi) staj hareketliliği için uygun değildir.</a:t>
            </a:r>
          </a:p>
          <a:p>
            <a:pPr algn="l">
              <a:buFont typeface="Wingdings" pitchFamily="2" charset="2"/>
              <a:buChar char="Ø"/>
            </a:pPr>
            <a:r>
              <a:rPr lang="tr-TR" dirty="0">
                <a:solidFill>
                  <a:srgbClr val="002060"/>
                </a:solidFill>
              </a:rPr>
              <a:t>Kabul mektubu almak zaman alabildiğinden kurumlar ile önceden iletişime geçmeniz tavsiye edilmektedir. </a:t>
            </a:r>
          </a:p>
        </p:txBody>
      </p:sp>
    </p:spTree>
    <p:extLst>
      <p:ext uri="{BB962C8B-B14F-4D97-AF65-F5344CB8AC3E}">
        <p14:creationId xmlns:p14="http://schemas.microsoft.com/office/powerpoint/2010/main" val="7295674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4639" y="238666"/>
            <a:ext cx="8596668" cy="796506"/>
          </a:xfrm>
        </p:spPr>
        <p:txBody>
          <a:bodyPr>
            <a:normAutofit fontScale="90000"/>
          </a:bodyPr>
          <a:lstStyle/>
          <a:p>
            <a:r>
              <a:rPr lang="tr-TR" sz="3200" b="1" dirty="0" smtClean="0">
                <a:solidFill>
                  <a:schemeClr val="accent2">
                    <a:lumMod val="50000"/>
                  </a:schemeClr>
                </a:solidFill>
                <a:latin typeface="Imprint MT Shadow" panose="04020605060303030202" pitchFamily="82" charset="0"/>
              </a:rPr>
              <a:t>Kendime Uygun Staj Yerlerini Nasıl Bulabilirim?</a:t>
            </a:r>
            <a:endParaRPr lang="tr-TR" sz="3200" b="1" dirty="0">
              <a:solidFill>
                <a:schemeClr val="accent2">
                  <a:lumMod val="50000"/>
                </a:schemeClr>
              </a:solidFill>
              <a:latin typeface="Imprint MT Shadow" panose="04020605060303030202" pitchFamily="82" charset="0"/>
            </a:endParaRPr>
          </a:p>
        </p:txBody>
      </p:sp>
      <p:sp>
        <p:nvSpPr>
          <p:cNvPr id="3" name="İçerik Yer Tutucusu 2"/>
          <p:cNvSpPr>
            <a:spLocks noGrp="1"/>
          </p:cNvSpPr>
          <p:nvPr>
            <p:ph idx="1"/>
          </p:nvPr>
        </p:nvSpPr>
        <p:spPr>
          <a:xfrm>
            <a:off x="677334" y="1035173"/>
            <a:ext cx="8596668" cy="5006190"/>
          </a:xfrm>
        </p:spPr>
        <p:txBody>
          <a:bodyPr>
            <a:normAutofit/>
          </a:bodyPr>
          <a:lstStyle/>
          <a:p>
            <a:pPr marL="0" indent="0">
              <a:buNone/>
            </a:pPr>
            <a:r>
              <a:rPr lang="tr-TR" sz="2000" b="1" dirty="0" smtClean="0">
                <a:solidFill>
                  <a:schemeClr val="accent2">
                    <a:lumMod val="50000"/>
                  </a:schemeClr>
                </a:solidFill>
                <a:latin typeface="Imprint MT Shadow" panose="04020605060303030202" pitchFamily="82" charset="0"/>
              </a:rPr>
              <a:t>Erasmusintern.org Platformu bu sorunuza en güzel yanıtı vermektedir.</a:t>
            </a:r>
            <a:endParaRPr lang="tr-TR" sz="2000" dirty="0" smtClean="0">
              <a:solidFill>
                <a:schemeClr val="accent2">
                  <a:lumMod val="50000"/>
                </a:schemeClr>
              </a:solidFill>
            </a:endParaRPr>
          </a:p>
          <a:p>
            <a:pPr>
              <a:buFont typeface="Wingdings" panose="05000000000000000000" pitchFamily="2" charset="2"/>
              <a:buChar char="Ø"/>
            </a:pPr>
            <a:r>
              <a:rPr lang="tr-TR" dirty="0" smtClean="0"/>
              <a:t>ESN </a:t>
            </a:r>
            <a:r>
              <a:rPr lang="tr-TR" dirty="0"/>
              <a:t>tarafından, </a:t>
            </a:r>
            <a:r>
              <a:rPr lang="tr-TR" dirty="0" err="1"/>
              <a:t>Erasmus</a:t>
            </a:r>
            <a:r>
              <a:rPr lang="tr-TR" dirty="0"/>
              <a:t>+ kapsamında staj yeri arayan öğrencileri ve stajyer arayan kuruluşları buluşturmayı hedefleyen bir web platformu </a:t>
            </a:r>
            <a:r>
              <a:rPr lang="tr-TR" dirty="0" err="1"/>
              <a:t>geliştirilmiştir:</a:t>
            </a:r>
            <a:r>
              <a:rPr lang="tr-TR" dirty="0" err="1">
                <a:hlinkClick r:id="rId2"/>
              </a:rPr>
              <a:t>http</a:t>
            </a:r>
            <a:r>
              <a:rPr lang="tr-TR" dirty="0">
                <a:hlinkClick r:id="rId2"/>
              </a:rPr>
              <a:t>://erasmusintern.org</a:t>
            </a:r>
            <a:r>
              <a:rPr lang="tr-TR" dirty="0" smtClean="0">
                <a:hlinkClick r:id="rId2"/>
              </a:rPr>
              <a:t>/</a:t>
            </a:r>
            <a:endParaRPr lang="tr-TR" dirty="0" smtClean="0"/>
          </a:p>
          <a:p>
            <a:pPr>
              <a:buFont typeface="Wingdings" panose="05000000000000000000" pitchFamily="2" charset="2"/>
              <a:buChar char="Ø"/>
            </a:pPr>
            <a:r>
              <a:rPr lang="tr-TR" dirty="0"/>
              <a:t>Bu platformun kullanımı </a:t>
            </a:r>
            <a:r>
              <a:rPr lang="tr-TR" dirty="0" err="1"/>
              <a:t>Erasmus</a:t>
            </a:r>
            <a:r>
              <a:rPr lang="tr-TR" dirty="0"/>
              <a:t>+ Programına dahil ülkelerin çoğunluğu tarafından kabul görmektedir.</a:t>
            </a:r>
          </a:p>
          <a:p>
            <a:pPr>
              <a:buFont typeface="Wingdings" panose="05000000000000000000" pitchFamily="2" charset="2"/>
              <a:buChar char="Ø"/>
            </a:pPr>
            <a:r>
              <a:rPr lang="tr-TR" dirty="0"/>
              <a:t>Staj yeri arayan öğrenciler platforma üye olup bir profil oluşturarak staj yeri teklifi sunan uygun buldukları kuruluşlara başvurabilmekte, stajyer arayan kuruluşlar ise platformda staj yeri tekliflerini oluşturarak yayımlayabilmekte ve stajyerlerin profillerini inceleyerek uygun bulduğu öğrencilere staj yeri teklifinde bulunabilmektedirler.</a:t>
            </a:r>
          </a:p>
          <a:p>
            <a:pPr>
              <a:buFont typeface="Wingdings" panose="05000000000000000000" pitchFamily="2" charset="2"/>
              <a:buChar char="Ø"/>
            </a:pPr>
            <a:r>
              <a:rPr lang="tr-TR" dirty="0"/>
              <a:t>Öğrencilerimizin alanlarına, bilgi ve becerilerine uygun staj yerleri bulabilmesini sağlamak amacıyla bu platforma üye </a:t>
            </a:r>
            <a:r>
              <a:rPr lang="tr-TR" dirty="0" smtClean="0"/>
              <a:t>olup bir profil oluşturup  </a:t>
            </a:r>
            <a:r>
              <a:rPr lang="tr-TR" dirty="0"/>
              <a:t>ilanları takip etmeleri tavsiye edilmektedir</a:t>
            </a:r>
            <a:r>
              <a:rPr lang="tr-TR" dirty="0" smtClean="0"/>
              <a:t>.</a:t>
            </a:r>
            <a:endParaRPr lang="tr-TR" dirty="0"/>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2491" y="5546785"/>
            <a:ext cx="3726612" cy="1249686"/>
          </a:xfrm>
          <a:prstGeom prst="rect">
            <a:avLst/>
          </a:prstGeom>
        </p:spPr>
      </p:pic>
    </p:spTree>
    <p:extLst>
      <p:ext uri="{BB962C8B-B14F-4D97-AF65-F5344CB8AC3E}">
        <p14:creationId xmlns:p14="http://schemas.microsoft.com/office/powerpoint/2010/main" val="38673841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73128" y="872732"/>
            <a:ext cx="8933579" cy="1077218"/>
          </a:xfrm>
          <a:prstGeom prst="rect">
            <a:avLst/>
          </a:prstGeom>
        </p:spPr>
        <p:txBody>
          <a:bodyPr wrap="square">
            <a:spAutoFit/>
          </a:bodyPr>
          <a:lstStyle/>
          <a:p>
            <a:r>
              <a:rPr lang="tr-TR" sz="3200" b="1" dirty="0" smtClean="0">
                <a:solidFill>
                  <a:schemeClr val="accent2">
                    <a:lumMod val="50000"/>
                  </a:schemeClr>
                </a:solidFill>
                <a:latin typeface="+mj-lt"/>
                <a:ea typeface="+mj-ea"/>
                <a:cs typeface="+mj-cs"/>
              </a:rPr>
              <a:t>Belirlenen Miktardaki Hibelerin Ödemesi Nasıl Yapılır?</a:t>
            </a:r>
            <a:endParaRPr lang="tr-TR" sz="3200" b="1" dirty="0">
              <a:solidFill>
                <a:schemeClr val="accent2">
                  <a:lumMod val="50000"/>
                </a:schemeClr>
              </a:solidFill>
              <a:latin typeface="+mj-lt"/>
              <a:ea typeface="+mj-ea"/>
              <a:cs typeface="+mj-cs"/>
            </a:endParaRPr>
          </a:p>
        </p:txBody>
      </p:sp>
      <p:sp>
        <p:nvSpPr>
          <p:cNvPr id="5" name="Rectangle 3"/>
          <p:cNvSpPr txBox="1">
            <a:spLocks noChangeArrowheads="1"/>
          </p:cNvSpPr>
          <p:nvPr/>
        </p:nvSpPr>
        <p:spPr>
          <a:xfrm>
            <a:off x="773128" y="2518776"/>
            <a:ext cx="8676964" cy="3741347"/>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342900" indent="-342900" algn="just">
              <a:lnSpc>
                <a:spcPct val="90000"/>
              </a:lnSpc>
              <a:buClr>
                <a:srgbClr val="FF0000"/>
              </a:buClr>
              <a:buSzTx/>
              <a:buFont typeface="Wingdings" panose="05000000000000000000" pitchFamily="2" charset="2"/>
              <a:buChar char="Ø"/>
            </a:pPr>
            <a:r>
              <a:rPr lang="tr-TR" sz="2000" dirty="0">
                <a:solidFill>
                  <a:srgbClr val="002060"/>
                </a:solidFill>
              </a:rPr>
              <a:t>Öğrenci hibeleri 2 taksitte ödenir: </a:t>
            </a:r>
            <a:r>
              <a:rPr lang="tr-TR" sz="2000" dirty="0">
                <a:solidFill>
                  <a:srgbClr val="FF0000"/>
                </a:solidFill>
              </a:rPr>
              <a:t>%80+%20</a:t>
            </a:r>
          </a:p>
          <a:p>
            <a:pPr marL="342900" indent="-342900" algn="l">
              <a:lnSpc>
                <a:spcPct val="90000"/>
              </a:lnSpc>
              <a:buClr>
                <a:srgbClr val="FF0000"/>
              </a:buClr>
              <a:buSzTx/>
              <a:buFont typeface="Wingdings" panose="05000000000000000000" pitchFamily="2" charset="2"/>
              <a:buChar char="Ø"/>
            </a:pPr>
            <a:endParaRPr lang="tr-TR" sz="2000" dirty="0" smtClean="0">
              <a:solidFill>
                <a:srgbClr val="002060"/>
              </a:solidFill>
            </a:endParaRP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Gitmeden </a:t>
            </a:r>
            <a:r>
              <a:rPr lang="tr-TR" sz="2000" dirty="0">
                <a:solidFill>
                  <a:srgbClr val="002060"/>
                </a:solidFill>
              </a:rPr>
              <a:t>önce toplam hibenin </a:t>
            </a:r>
            <a:r>
              <a:rPr lang="tr-TR" sz="2000" dirty="0">
                <a:solidFill>
                  <a:srgbClr val="FF0000"/>
                </a:solidFill>
              </a:rPr>
              <a:t>%80</a:t>
            </a:r>
            <a:r>
              <a:rPr lang="tr-TR" sz="2000" dirty="0">
                <a:solidFill>
                  <a:srgbClr val="002060"/>
                </a:solidFill>
              </a:rPr>
              <a:t>’i öğrencinin </a:t>
            </a:r>
            <a:r>
              <a:rPr lang="tr-TR" sz="2000" dirty="0" smtClean="0">
                <a:solidFill>
                  <a:srgbClr val="002060"/>
                </a:solidFill>
              </a:rPr>
              <a:t>hesabına </a:t>
            </a:r>
            <a:r>
              <a:rPr lang="tr-TR" sz="2000" dirty="0">
                <a:solidFill>
                  <a:srgbClr val="002060"/>
                </a:solidFill>
              </a:rPr>
              <a:t>yatırılır. </a:t>
            </a:r>
            <a:endParaRPr lang="tr-TR" sz="2000" dirty="0" smtClean="0">
              <a:solidFill>
                <a:srgbClr val="002060"/>
              </a:solidFill>
            </a:endParaRPr>
          </a:p>
          <a:p>
            <a:pPr algn="l">
              <a:lnSpc>
                <a:spcPct val="90000"/>
              </a:lnSpc>
              <a:buClr>
                <a:srgbClr val="FF0000"/>
              </a:buClr>
              <a:buSzTx/>
            </a:pPr>
            <a:r>
              <a:rPr lang="tr-TR" sz="2000" dirty="0" smtClean="0">
                <a:solidFill>
                  <a:srgbClr val="002060"/>
                </a:solidFill>
              </a:rPr>
              <a:t> </a:t>
            </a:r>
          </a:p>
          <a:p>
            <a:pPr marL="342900" indent="-342900" algn="l">
              <a:lnSpc>
                <a:spcPct val="90000"/>
              </a:lnSpc>
              <a:buClr>
                <a:srgbClr val="FF0000"/>
              </a:buClr>
              <a:buSzTx/>
              <a:buFont typeface="Wingdings" panose="05000000000000000000" pitchFamily="2" charset="2"/>
              <a:buChar char="Ø"/>
            </a:pPr>
            <a:r>
              <a:rPr lang="tr-TR" sz="2000" dirty="0" smtClean="0">
                <a:solidFill>
                  <a:srgbClr val="002060"/>
                </a:solidFill>
              </a:rPr>
              <a:t>  Kalan </a:t>
            </a:r>
            <a:r>
              <a:rPr lang="tr-TR" sz="2000" dirty="0">
                <a:solidFill>
                  <a:srgbClr val="FF0000"/>
                </a:solidFill>
              </a:rPr>
              <a:t>%20</a:t>
            </a:r>
            <a:r>
              <a:rPr lang="tr-TR" sz="2000" dirty="0">
                <a:solidFill>
                  <a:srgbClr val="002060"/>
                </a:solidFill>
              </a:rPr>
              <a:t>’lik hibe, öğrencinin geri </a:t>
            </a:r>
            <a:r>
              <a:rPr lang="tr-TR" sz="2000" dirty="0" smtClean="0">
                <a:solidFill>
                  <a:srgbClr val="002060"/>
                </a:solidFill>
              </a:rPr>
              <a:t>döndükten sonraki </a:t>
            </a:r>
            <a:r>
              <a:rPr lang="tr-TR" sz="2000" dirty="0">
                <a:solidFill>
                  <a:srgbClr val="002060"/>
                </a:solidFill>
              </a:rPr>
              <a:t>katılım sertifikasındaki </a:t>
            </a:r>
            <a:r>
              <a:rPr lang="tr-TR" sz="2000" dirty="0" smtClean="0">
                <a:solidFill>
                  <a:srgbClr val="002060"/>
                </a:solidFill>
              </a:rPr>
              <a:t>tarih, dönüş evraklarını eksiksiz bir şekilde teslim etmesi ve başarı </a:t>
            </a:r>
            <a:r>
              <a:rPr lang="tr-TR" sz="2000" dirty="0">
                <a:solidFill>
                  <a:srgbClr val="002060"/>
                </a:solidFill>
              </a:rPr>
              <a:t>oranı dikkate alınarak ödenir. </a:t>
            </a:r>
          </a:p>
          <a:p>
            <a:pPr marL="342900" indent="-342900" algn="just">
              <a:lnSpc>
                <a:spcPct val="90000"/>
              </a:lnSpc>
              <a:buClr>
                <a:srgbClr val="FF0000"/>
              </a:buClr>
              <a:buSzTx/>
              <a:buFont typeface="Wingdings" panose="05000000000000000000" pitchFamily="2" charset="2"/>
              <a:buChar char="Ø"/>
            </a:pPr>
            <a:endParaRPr lang="tr-TR" sz="2000" dirty="0" smtClean="0">
              <a:solidFill>
                <a:srgbClr val="002060"/>
              </a:solidFill>
            </a:endParaRPr>
          </a:p>
          <a:p>
            <a:pPr algn="just">
              <a:lnSpc>
                <a:spcPct val="90000"/>
              </a:lnSpc>
              <a:buClr>
                <a:srgbClr val="FF0000"/>
              </a:buClr>
              <a:buSzTx/>
              <a:buFont typeface="Wingdings" pitchFamily="2" charset="2"/>
              <a:buChar char="§"/>
            </a:pPr>
            <a:endParaRPr lang="tr-TR" sz="2400" dirty="0"/>
          </a:p>
        </p:txBody>
      </p:sp>
    </p:spTree>
    <p:extLst>
      <p:ext uri="{BB962C8B-B14F-4D97-AF65-F5344CB8AC3E}">
        <p14:creationId xmlns:p14="http://schemas.microsoft.com/office/powerpoint/2010/main" val="3744119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178919"/>
            <a:ext cx="7766936" cy="1089164"/>
          </a:xfrm>
        </p:spPr>
        <p:txBody>
          <a:bodyPr/>
          <a:lstStyle/>
          <a:p>
            <a:pPr algn="l"/>
            <a:r>
              <a:rPr lang="tr-TR" b="1" dirty="0">
                <a:solidFill>
                  <a:srgbClr val="002060"/>
                </a:solidFill>
                <a:latin typeface="Imprint MT Shadow" panose="04020605060303030202" pitchFamily="82" charset="0"/>
              </a:rPr>
              <a:t>GÜNDEM</a:t>
            </a:r>
          </a:p>
        </p:txBody>
      </p:sp>
      <p:sp>
        <p:nvSpPr>
          <p:cNvPr id="3" name="Alt Başlık 2"/>
          <p:cNvSpPr>
            <a:spLocks noGrp="1"/>
          </p:cNvSpPr>
          <p:nvPr>
            <p:ph type="subTitle" idx="1"/>
          </p:nvPr>
        </p:nvSpPr>
        <p:spPr>
          <a:xfrm>
            <a:off x="1507067" y="1914306"/>
            <a:ext cx="7766936" cy="4779034"/>
          </a:xfrm>
        </p:spPr>
        <p:txBody>
          <a:bodyPr>
            <a:normAutofit/>
          </a:bodyPr>
          <a:lstStyle/>
          <a:p>
            <a:pPr marL="457200" indent="-457200" algn="l">
              <a:lnSpc>
                <a:spcPct val="90000"/>
              </a:lnSpc>
              <a:buFont typeface="Wingdings" panose="05000000000000000000" pitchFamily="2" charset="2"/>
              <a:buChar char="Ø"/>
            </a:pPr>
            <a:r>
              <a:rPr lang="tr-TR" sz="2800" dirty="0" err="1">
                <a:solidFill>
                  <a:srgbClr val="002060"/>
                </a:solidFill>
              </a:rPr>
              <a:t>Erasmus</a:t>
            </a:r>
            <a:r>
              <a:rPr lang="tr-TR" sz="2800" dirty="0">
                <a:solidFill>
                  <a:srgbClr val="002060"/>
                </a:solidFill>
              </a:rPr>
              <a:t>+ </a:t>
            </a:r>
            <a:r>
              <a:rPr lang="tr-TR" sz="2800" dirty="0" smtClean="0">
                <a:solidFill>
                  <a:srgbClr val="002060"/>
                </a:solidFill>
              </a:rPr>
              <a:t>Genel Bakış ve Amaçları</a:t>
            </a:r>
          </a:p>
          <a:p>
            <a:pPr marL="457200" indent="-457200" algn="l">
              <a:lnSpc>
                <a:spcPct val="90000"/>
              </a:lnSpc>
              <a:buFont typeface="Wingdings" panose="05000000000000000000" pitchFamily="2" charset="2"/>
              <a:buChar char="Ø"/>
            </a:pPr>
            <a:r>
              <a:rPr lang="tr-TR" sz="2800" dirty="0">
                <a:solidFill>
                  <a:srgbClr val="002060"/>
                </a:solidFill>
              </a:rPr>
              <a:t>Başvuru Şartları ve Yabancı Dil Sınavı </a:t>
            </a:r>
          </a:p>
          <a:p>
            <a:pPr marL="457200" indent="-457200" algn="l">
              <a:lnSpc>
                <a:spcPct val="90000"/>
              </a:lnSpc>
              <a:buFont typeface="Wingdings" panose="05000000000000000000" pitchFamily="2" charset="2"/>
              <a:buChar char="Ø"/>
            </a:pPr>
            <a:r>
              <a:rPr lang="tr-TR" sz="2800" dirty="0">
                <a:solidFill>
                  <a:srgbClr val="002060"/>
                </a:solidFill>
              </a:rPr>
              <a:t>Giden Öğrenci Hareketliliği – </a:t>
            </a:r>
            <a:r>
              <a:rPr lang="tr-TR" sz="2800" dirty="0" smtClean="0">
                <a:solidFill>
                  <a:srgbClr val="002060"/>
                </a:solidFill>
              </a:rPr>
              <a:t>Öğrenim ve Staj - Süreç Detayları</a:t>
            </a:r>
            <a:endParaRPr lang="tr-TR" sz="2800" dirty="0">
              <a:solidFill>
                <a:srgbClr val="002060"/>
              </a:solidFill>
            </a:endParaRPr>
          </a:p>
          <a:p>
            <a:pPr marL="457200" indent="-457200" algn="l">
              <a:lnSpc>
                <a:spcPct val="90000"/>
              </a:lnSpc>
              <a:buFont typeface="Wingdings" panose="05000000000000000000" pitchFamily="2" charset="2"/>
              <a:buChar char="Ø"/>
            </a:pPr>
            <a:r>
              <a:rPr lang="tr-TR" sz="2800" dirty="0" smtClean="0">
                <a:solidFill>
                  <a:srgbClr val="002060"/>
                </a:solidFill>
              </a:rPr>
              <a:t>Covid-19 Süreci ve Sık Sorulan Sorular</a:t>
            </a:r>
            <a:endParaRPr lang="tr-TR" sz="2800" dirty="0">
              <a:solidFill>
                <a:srgbClr val="002060"/>
              </a:solidFill>
            </a:endParaRPr>
          </a:p>
          <a:p>
            <a:pPr marL="457200" indent="-457200" algn="just">
              <a:lnSpc>
                <a:spcPct val="90000"/>
              </a:lnSpc>
              <a:buFont typeface="Wingdings" panose="05000000000000000000" pitchFamily="2" charset="2"/>
              <a:buChar char="Ø"/>
            </a:pPr>
            <a:r>
              <a:rPr lang="tr-TR" sz="2800" dirty="0" smtClean="0">
                <a:solidFill>
                  <a:srgbClr val="002060"/>
                </a:solidFill>
              </a:rPr>
              <a:t>Dış İlişkiler ve </a:t>
            </a:r>
            <a:r>
              <a:rPr lang="tr-TR" sz="2800" dirty="0" err="1" smtClean="0">
                <a:solidFill>
                  <a:srgbClr val="002060"/>
                </a:solidFill>
              </a:rPr>
              <a:t>Erasmus</a:t>
            </a:r>
            <a:r>
              <a:rPr lang="tr-TR" sz="2800" dirty="0" smtClean="0">
                <a:solidFill>
                  <a:srgbClr val="002060"/>
                </a:solidFill>
              </a:rPr>
              <a:t> Koordinatörlüğü</a:t>
            </a:r>
          </a:p>
          <a:p>
            <a:pPr algn="just">
              <a:lnSpc>
                <a:spcPct val="90000"/>
              </a:lnSpc>
            </a:pPr>
            <a:r>
              <a:rPr lang="tr-TR" sz="2800" dirty="0">
                <a:solidFill>
                  <a:srgbClr val="002060"/>
                </a:solidFill>
              </a:rPr>
              <a:t> </a:t>
            </a:r>
            <a:r>
              <a:rPr lang="tr-TR" sz="2800" dirty="0" smtClean="0">
                <a:solidFill>
                  <a:srgbClr val="002060"/>
                </a:solidFill>
              </a:rPr>
              <a:t>   </a:t>
            </a:r>
            <a:r>
              <a:rPr lang="tr-TR" sz="2800" dirty="0">
                <a:solidFill>
                  <a:srgbClr val="002060"/>
                </a:solidFill>
              </a:rPr>
              <a:t>Web </a:t>
            </a:r>
            <a:r>
              <a:rPr lang="tr-TR" sz="2800" dirty="0" smtClean="0">
                <a:solidFill>
                  <a:srgbClr val="002060"/>
                </a:solidFill>
              </a:rPr>
              <a:t>Sitesi – Türkiye Ulusal Ajansı</a:t>
            </a:r>
          </a:p>
          <a:p>
            <a:pPr marL="457200" indent="-457200" algn="l">
              <a:lnSpc>
                <a:spcPct val="90000"/>
              </a:lnSpc>
              <a:buFont typeface="Wingdings" panose="05000000000000000000" pitchFamily="2" charset="2"/>
              <a:buChar char="Ø"/>
            </a:pPr>
            <a:r>
              <a:rPr lang="tr-TR" sz="2800" dirty="0" smtClean="0">
                <a:solidFill>
                  <a:srgbClr val="002060"/>
                </a:solidFill>
              </a:rPr>
              <a:t>Soru </a:t>
            </a:r>
            <a:r>
              <a:rPr lang="tr-TR" sz="2800" dirty="0">
                <a:solidFill>
                  <a:srgbClr val="002060"/>
                </a:solidFill>
              </a:rPr>
              <a:t>&amp; </a:t>
            </a:r>
            <a:r>
              <a:rPr lang="tr-TR" sz="2800" dirty="0" smtClean="0">
                <a:solidFill>
                  <a:srgbClr val="002060"/>
                </a:solidFill>
              </a:rPr>
              <a:t>Cevap</a:t>
            </a:r>
          </a:p>
        </p:txBody>
      </p:sp>
    </p:spTree>
    <p:extLst>
      <p:ext uri="{BB962C8B-B14F-4D97-AF65-F5344CB8AC3E}">
        <p14:creationId xmlns:p14="http://schemas.microsoft.com/office/powerpoint/2010/main" val="1153162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8"/>
            <a:ext cx="8596668" cy="1008185"/>
          </a:xfrm>
        </p:spPr>
        <p:txBody>
          <a:bodyPr/>
          <a:lstStyle/>
          <a:p>
            <a:r>
              <a:rPr lang="tr-TR" altLang="en-US" b="1" dirty="0">
                <a:solidFill>
                  <a:schemeClr val="accent2">
                    <a:lumMod val="50000"/>
                  </a:schemeClr>
                </a:solidFill>
              </a:rPr>
              <a:t>Gidilen üniversiteye ücret ödenir mi?</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err="1">
                <a:solidFill>
                  <a:schemeClr val="accent2">
                    <a:lumMod val="50000"/>
                  </a:schemeClr>
                </a:solidFill>
              </a:rPr>
              <a:t>Erasmus</a:t>
            </a:r>
            <a:r>
              <a:rPr lang="tr-TR" altLang="en-US" sz="2000" dirty="0">
                <a:solidFill>
                  <a:schemeClr val="accent2">
                    <a:lumMod val="50000"/>
                  </a:schemeClr>
                </a:solidFill>
              </a:rPr>
              <a:t> öğrencileri misafir oldukları üniversitede </a:t>
            </a:r>
            <a:r>
              <a:rPr lang="tr-TR" altLang="en-US" sz="2000" b="1" dirty="0">
                <a:solidFill>
                  <a:srgbClr val="FF0000"/>
                </a:solidFill>
              </a:rPr>
              <a:t>öğrenim ücreti ödemezler.</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Ancak ulaşım, yemek, konaklama gibi yaşam masrafları öğrencinin kendi sorumluluğundadır. </a:t>
            </a:r>
          </a:p>
          <a:p>
            <a:endParaRPr lang="tr-TR" dirty="0"/>
          </a:p>
        </p:txBody>
      </p:sp>
    </p:spTree>
    <p:extLst>
      <p:ext uri="{BB962C8B-B14F-4D97-AF65-F5344CB8AC3E}">
        <p14:creationId xmlns:p14="http://schemas.microsoft.com/office/powerpoint/2010/main" val="15780706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609600"/>
            <a:ext cx="9521743" cy="1320800"/>
          </a:xfrm>
        </p:spPr>
        <p:txBody>
          <a:bodyPr/>
          <a:lstStyle/>
          <a:p>
            <a:r>
              <a:rPr lang="tr-TR" altLang="en-US" b="1" dirty="0">
                <a:solidFill>
                  <a:schemeClr val="accent2">
                    <a:lumMod val="50000"/>
                  </a:schemeClr>
                </a:solidFill>
              </a:rPr>
              <a:t>Yurtdışında alınan derslere </a:t>
            </a:r>
            <a:r>
              <a:rPr lang="tr-TR" altLang="en-US" b="1" dirty="0" smtClean="0">
                <a:solidFill>
                  <a:schemeClr val="accent2">
                    <a:lumMod val="50000"/>
                  </a:schemeClr>
                </a:solidFill>
              </a:rPr>
              <a:t>ETÜ </a:t>
            </a:r>
            <a:r>
              <a:rPr lang="tr-TR" altLang="en-US" b="1" dirty="0">
                <a:solidFill>
                  <a:schemeClr val="accent2">
                    <a:lumMod val="50000"/>
                  </a:schemeClr>
                </a:solidFill>
              </a:rPr>
              <a:t/>
            </a:r>
            <a:br>
              <a:rPr lang="tr-TR" altLang="en-US" b="1" dirty="0">
                <a:solidFill>
                  <a:schemeClr val="accent2">
                    <a:lumMod val="50000"/>
                  </a:schemeClr>
                </a:solidFill>
              </a:rPr>
            </a:br>
            <a:r>
              <a:rPr lang="tr-TR" altLang="en-US" b="1" dirty="0">
                <a:solidFill>
                  <a:schemeClr val="accent2">
                    <a:lumMod val="50000"/>
                  </a:schemeClr>
                </a:solidFill>
              </a:rPr>
              <a:t>denklik veriyor mu?</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516560" y="2130444"/>
            <a:ext cx="9521742" cy="3880773"/>
          </a:xfrm>
        </p:spPr>
        <p:txBody>
          <a:bodyPr>
            <a:normAutofit lnSpcReduction="10000"/>
          </a:bodyPr>
          <a:lstStyle/>
          <a:p>
            <a:pPr>
              <a:buFont typeface="Wingdings" panose="05000000000000000000" pitchFamily="2" charset="2"/>
              <a:buChar char="Ø"/>
            </a:pPr>
            <a:r>
              <a:rPr lang="en-US" altLang="en-US" sz="2000" b="1" dirty="0">
                <a:solidFill>
                  <a:srgbClr val="FF0000"/>
                </a:solidFill>
              </a:rPr>
              <a:t>EVET</a:t>
            </a:r>
            <a:r>
              <a:rPr lang="tr-TR" altLang="en-US" sz="2000" b="1" dirty="0">
                <a:solidFill>
                  <a:srgbClr val="FF0000"/>
                </a:solidFill>
              </a:rPr>
              <a:t>, Karşı kurumdan aldığınız </a:t>
            </a:r>
            <a:r>
              <a:rPr lang="tr-TR" altLang="en-US" sz="2000" b="1" dirty="0" smtClean="0">
                <a:solidFill>
                  <a:srgbClr val="FF0000"/>
                </a:solidFill>
              </a:rPr>
              <a:t>dersler üniversitemiz sistemine </a:t>
            </a:r>
            <a:r>
              <a:rPr lang="tr-TR" altLang="en-US" sz="2000" b="1" dirty="0">
                <a:solidFill>
                  <a:srgbClr val="FF0000"/>
                </a:solidFill>
              </a:rPr>
              <a:t>birebir girilmektedir</a:t>
            </a:r>
            <a:r>
              <a:rPr lang="tr-TR" altLang="en-US" sz="2000" b="1" dirty="0" smtClean="0">
                <a:solidFill>
                  <a:srgbClr val="FF0000"/>
                </a:solidFill>
              </a:rPr>
              <a:t>.</a:t>
            </a:r>
          </a:p>
          <a:p>
            <a:pPr>
              <a:buFont typeface="Wingdings" panose="05000000000000000000" pitchFamily="2" charset="2"/>
              <a:buChar char="Ø"/>
            </a:pPr>
            <a:endParaRPr lang="tr-TR" altLang="en-US" sz="2000" b="1"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Yurtdışında alacağınız dersleri, </a:t>
            </a:r>
            <a:r>
              <a:rPr lang="tr-TR" altLang="en-US" sz="2000" dirty="0" err="1">
                <a:solidFill>
                  <a:schemeClr val="accent2">
                    <a:lumMod val="50000"/>
                  </a:schemeClr>
                </a:solidFill>
              </a:rPr>
              <a:t>Erasmus</a:t>
            </a:r>
            <a:r>
              <a:rPr lang="tr-TR" altLang="en-US" sz="2000" dirty="0">
                <a:solidFill>
                  <a:schemeClr val="accent2">
                    <a:lumMod val="50000"/>
                  </a:schemeClr>
                </a:solidFill>
              </a:rPr>
              <a:t> bölüm koordinatörünüze danışarak belirlemelisiniz. </a:t>
            </a:r>
            <a:r>
              <a:rPr lang="tr-TR" altLang="en-US" sz="2000" dirty="0" smtClean="0">
                <a:solidFill>
                  <a:schemeClr val="accent2">
                    <a:lumMod val="50000"/>
                  </a:schemeClr>
                </a:solidFill>
              </a:rPr>
              <a:t>Bunun için İntibak Formu doldurulur ve Fakülte Yönetim Kurulunca onaylanır.</a:t>
            </a: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Yurtdışında aldığınız dersler, yönetmelik gereğince üniversitemiz not sistemine çevrilerek </a:t>
            </a:r>
            <a:r>
              <a:rPr lang="tr-TR" altLang="en-US" sz="2000" dirty="0" smtClean="0">
                <a:solidFill>
                  <a:schemeClr val="accent2">
                    <a:lumMod val="50000"/>
                  </a:schemeClr>
                </a:solidFill>
              </a:rPr>
              <a:t>ETÜ </a:t>
            </a:r>
            <a:r>
              <a:rPr lang="tr-TR" altLang="en-US" sz="2000" dirty="0">
                <a:solidFill>
                  <a:schemeClr val="accent2">
                    <a:lumMod val="50000"/>
                  </a:schemeClr>
                </a:solidFill>
              </a:rPr>
              <a:t>not ortalamanıza dahil edilmektedir. </a:t>
            </a:r>
            <a:endParaRPr lang="tr-TR" altLang="en-US" sz="2000" dirty="0" smtClean="0">
              <a:solidFill>
                <a:schemeClr val="accent2">
                  <a:lumMod val="50000"/>
                </a:schemeClr>
              </a:solidFill>
            </a:endParaRPr>
          </a:p>
          <a:p>
            <a:pPr>
              <a:buFont typeface="Wingdings" panose="05000000000000000000" pitchFamily="2" charset="2"/>
              <a:buChar char="Ø"/>
            </a:pPr>
            <a:r>
              <a:rPr lang="tr-TR" sz="2000" dirty="0">
                <a:solidFill>
                  <a:srgbClr val="002060"/>
                </a:solidFill>
              </a:rPr>
              <a:t>Buna göre, öğrenci faaliyeti sonunda misafir olunan kurumda başarılı olduğu derslerden ev sahibi kurumda da başarılı sayılırken; başarısız olunan dersler </a:t>
            </a:r>
            <a:r>
              <a:rPr lang="tr-TR" sz="2000" dirty="0" err="1" smtClean="0">
                <a:solidFill>
                  <a:srgbClr val="002060"/>
                </a:solidFill>
              </a:rPr>
              <a:t>ETÜ’de</a:t>
            </a:r>
            <a:r>
              <a:rPr lang="tr-TR" sz="2000" dirty="0" smtClean="0">
                <a:solidFill>
                  <a:srgbClr val="002060"/>
                </a:solidFill>
              </a:rPr>
              <a:t> tekrar </a:t>
            </a:r>
            <a:r>
              <a:rPr lang="tr-TR" sz="2000" dirty="0">
                <a:solidFill>
                  <a:srgbClr val="002060"/>
                </a:solidFill>
              </a:rPr>
              <a:t>edilir. </a:t>
            </a:r>
          </a:p>
          <a:p>
            <a:endParaRPr lang="tr-TR" alt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42426895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4751" y="836023"/>
            <a:ext cx="9541840" cy="1320800"/>
          </a:xfrm>
        </p:spPr>
        <p:txBody>
          <a:bodyPr>
            <a:normAutofit/>
          </a:bodyPr>
          <a:lstStyle/>
          <a:p>
            <a:r>
              <a:rPr lang="tr-TR" altLang="en-US" b="1" dirty="0">
                <a:solidFill>
                  <a:schemeClr val="accent2">
                    <a:lumMod val="50000"/>
                  </a:schemeClr>
                </a:solidFill>
              </a:rPr>
              <a:t>Gittiğim üniversitede hangi dilde</a:t>
            </a:r>
            <a:br>
              <a:rPr lang="tr-TR" altLang="en-US" b="1" dirty="0">
                <a:solidFill>
                  <a:schemeClr val="accent2">
                    <a:lumMod val="50000"/>
                  </a:schemeClr>
                </a:solidFill>
              </a:rPr>
            </a:br>
            <a:r>
              <a:rPr lang="tr-TR" altLang="en-US" b="1" dirty="0">
                <a:solidFill>
                  <a:schemeClr val="accent2">
                    <a:lumMod val="50000"/>
                  </a:schemeClr>
                </a:solidFill>
              </a:rPr>
              <a:t>ders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a:xfrm>
            <a:off x="797914" y="2482136"/>
            <a:ext cx="8596668" cy="3880773"/>
          </a:xfrm>
        </p:spPr>
        <p:txBody>
          <a:bodyPr/>
          <a:lstStyle/>
          <a:p>
            <a:pPr>
              <a:buFont typeface="Wingdings" panose="05000000000000000000" pitchFamily="2" charset="2"/>
              <a:buChar char="Ø"/>
              <a:defRPr/>
            </a:pPr>
            <a:r>
              <a:rPr lang="tr-TR" altLang="en-US" sz="2000" dirty="0">
                <a:solidFill>
                  <a:schemeClr val="accent2">
                    <a:lumMod val="50000"/>
                  </a:schemeClr>
                </a:solidFill>
              </a:rPr>
              <a:t>Avrupa’daki üniversitelerin çoğu kendi dillerinde eğitim yapmakta olup, fakat çoğunlukla üniversiteler </a:t>
            </a:r>
            <a:r>
              <a:rPr lang="tr-TR" altLang="en-US" sz="2000" dirty="0" err="1">
                <a:solidFill>
                  <a:schemeClr val="accent2">
                    <a:lumMod val="50000"/>
                  </a:schemeClr>
                </a:solidFill>
              </a:rPr>
              <a:t>Erasmus</a:t>
            </a:r>
            <a:r>
              <a:rPr lang="tr-TR" altLang="en-US" sz="2000" dirty="0">
                <a:solidFill>
                  <a:schemeClr val="accent2">
                    <a:lumMod val="50000"/>
                  </a:schemeClr>
                </a:solidFill>
              </a:rPr>
              <a:t> Öğrencileri için İngilizce ders seçeneği sunmaktadır. </a:t>
            </a:r>
          </a:p>
          <a:p>
            <a:pPr>
              <a:buFont typeface="Wingdings" panose="05000000000000000000" pitchFamily="2" charset="2"/>
              <a:buChar char="Ø"/>
              <a:defRPr/>
            </a:pPr>
            <a:endParaRPr lang="tr-TR" altLang="en-US" sz="2000" dirty="0">
              <a:solidFill>
                <a:schemeClr val="accent2">
                  <a:lumMod val="50000"/>
                </a:schemeClr>
              </a:solidFill>
            </a:endParaRPr>
          </a:p>
          <a:p>
            <a:pPr>
              <a:buFont typeface="Wingdings" panose="05000000000000000000" pitchFamily="2" charset="2"/>
              <a:buChar char="Ø"/>
              <a:defRPr/>
            </a:pPr>
            <a:r>
              <a:rPr lang="tr-TR" altLang="en-US" sz="2000" dirty="0">
                <a:solidFill>
                  <a:schemeClr val="accent2">
                    <a:lumMod val="50000"/>
                  </a:schemeClr>
                </a:solidFill>
              </a:rPr>
              <a:t>Başvuru yapmadan önce tercih edilen üniversitenin eğitim dili araştırılmalıdır.</a:t>
            </a:r>
          </a:p>
          <a:p>
            <a:endParaRPr lang="tr-TR" dirty="0"/>
          </a:p>
        </p:txBody>
      </p:sp>
    </p:spTree>
    <p:extLst>
      <p:ext uri="{BB962C8B-B14F-4D97-AF65-F5344CB8AC3E}">
        <p14:creationId xmlns:p14="http://schemas.microsoft.com/office/powerpoint/2010/main" val="1949547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1036320"/>
            <a:ext cx="8596668" cy="1320800"/>
          </a:xfrm>
        </p:spPr>
        <p:txBody>
          <a:bodyPr/>
          <a:lstStyle/>
          <a:p>
            <a:r>
              <a:rPr lang="tr-TR" altLang="en-US" b="1" dirty="0">
                <a:solidFill>
                  <a:schemeClr val="accent2">
                    <a:lumMod val="50000"/>
                  </a:schemeClr>
                </a:solidFill>
              </a:rPr>
              <a:t>Pasaportumu ücretsiz alabilir miyim?</a:t>
            </a:r>
            <a:endParaRPr lang="tr-TR" dirty="0">
              <a:solidFill>
                <a:schemeClr val="accent2">
                  <a:lumMod val="50000"/>
                </a:schemeClr>
              </a:solidFill>
            </a:endParaRPr>
          </a:p>
        </p:txBody>
      </p:sp>
      <p:sp>
        <p:nvSpPr>
          <p:cNvPr id="3" name="İçerik Yer Tutucusu 2"/>
          <p:cNvSpPr>
            <a:spLocks noGrp="1"/>
          </p:cNvSpPr>
          <p:nvPr>
            <p:ph idx="1"/>
          </p:nvPr>
        </p:nvSpPr>
        <p:spPr>
          <a:xfrm>
            <a:off x="677334" y="2431895"/>
            <a:ext cx="8596668" cy="2803297"/>
          </a:xfrm>
        </p:spPr>
        <p:txBody>
          <a:bodyPr/>
          <a:lstStyle/>
          <a:p>
            <a:pPr>
              <a:buFont typeface="Wingdings" panose="05000000000000000000" pitchFamily="2" charset="2"/>
              <a:buChar char="Ø"/>
            </a:pPr>
            <a:r>
              <a:rPr lang="tr-TR" altLang="en-US" sz="2000" dirty="0">
                <a:solidFill>
                  <a:schemeClr val="accent2">
                    <a:lumMod val="50000"/>
                  </a:schemeClr>
                </a:solidFill>
              </a:rPr>
              <a:t>Eğitim amacıyla yurtdışına çıkacak olan öğrenciler, pasaport harcından muaftırlar. </a:t>
            </a:r>
          </a:p>
          <a:p>
            <a:pPr>
              <a:buFont typeface="Wingdings" panose="05000000000000000000" pitchFamily="2" charset="2"/>
              <a:buChar char="Ø"/>
            </a:pPr>
            <a:r>
              <a:rPr lang="tr-TR" altLang="en-US" sz="2000" dirty="0">
                <a:solidFill>
                  <a:schemeClr val="accent2">
                    <a:lumMod val="50000"/>
                  </a:schemeClr>
                </a:solidFill>
              </a:rPr>
              <a:t>Y</a:t>
            </a:r>
            <a:r>
              <a:rPr lang="tr-TR" altLang="en-US" sz="2000" dirty="0" smtClean="0">
                <a:solidFill>
                  <a:schemeClr val="accent2">
                    <a:lumMod val="50000"/>
                  </a:schemeClr>
                </a:solidFill>
              </a:rPr>
              <a:t>eni yönetmeliğe göre Erasmus+ faaliyetinden faydalanacak öğrenciler Öğrenci İşleri Daire Başkanlığından/E-Devletten temin edebileceği öğrenci belgesi ile pasaport harcı ödemeden sadece defter ücreti yatırarak pasaport alabilmektedirler. </a:t>
            </a:r>
            <a:endParaRPr lang="tr-TR" altLang="en-US" sz="2000" dirty="0">
              <a:solidFill>
                <a:schemeClr val="accent2">
                  <a:lumMod val="50000"/>
                </a:schemeClr>
              </a:solidFill>
            </a:endParaRPr>
          </a:p>
          <a:p>
            <a:endParaRPr lang="tr-TR" dirty="0"/>
          </a:p>
        </p:txBody>
      </p:sp>
    </p:spTree>
    <p:extLst>
      <p:ext uri="{BB962C8B-B14F-4D97-AF65-F5344CB8AC3E}">
        <p14:creationId xmlns:p14="http://schemas.microsoft.com/office/powerpoint/2010/main" val="26187669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836023"/>
            <a:ext cx="8596668" cy="1038330"/>
          </a:xfrm>
        </p:spPr>
        <p:txBody>
          <a:bodyPr/>
          <a:lstStyle/>
          <a:p>
            <a:r>
              <a:rPr lang="tr-TR" altLang="en-US" b="1" dirty="0">
                <a:solidFill>
                  <a:schemeClr val="accent2">
                    <a:lumMod val="50000"/>
                  </a:schemeClr>
                </a:solidFill>
              </a:rPr>
              <a:t>Nasıl vize 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Başvuru dosyanız yurtdışındaki üniversiteye iletildikten sonra, sizi misafir edecek olan üniversite Kabul Mektubunuzu (</a:t>
            </a:r>
            <a:r>
              <a:rPr lang="tr-TR" altLang="en-US" sz="2000" dirty="0" err="1">
                <a:solidFill>
                  <a:schemeClr val="accent2">
                    <a:lumMod val="50000"/>
                  </a:schemeClr>
                </a:solidFill>
              </a:rPr>
              <a:t>Acceptance</a:t>
            </a:r>
            <a:r>
              <a:rPr lang="tr-TR" altLang="en-US" sz="2000" dirty="0">
                <a:solidFill>
                  <a:schemeClr val="accent2">
                    <a:lumMod val="50000"/>
                  </a:schemeClr>
                </a:solidFill>
              </a:rPr>
              <a:t> </a:t>
            </a:r>
            <a:r>
              <a:rPr lang="tr-TR" altLang="en-US" sz="2000" dirty="0" err="1">
                <a:solidFill>
                  <a:schemeClr val="accent2">
                    <a:lumMod val="50000"/>
                  </a:schemeClr>
                </a:solidFill>
              </a:rPr>
              <a:t>Letter</a:t>
            </a:r>
            <a:r>
              <a:rPr lang="tr-TR" altLang="en-US" sz="2000" dirty="0">
                <a:solidFill>
                  <a:schemeClr val="accent2">
                    <a:lumMod val="50000"/>
                  </a:schemeClr>
                </a:solidFill>
              </a:rPr>
              <a:t>) gönderir.  </a:t>
            </a:r>
          </a:p>
          <a:p>
            <a:pPr>
              <a:buFont typeface="Wingdings" panose="05000000000000000000" pitchFamily="2" charset="2"/>
              <a:buChar char="Ø"/>
            </a:pPr>
            <a:r>
              <a:rPr lang="tr-TR" altLang="en-US" sz="2000" dirty="0">
                <a:solidFill>
                  <a:schemeClr val="accent2">
                    <a:lumMod val="50000"/>
                  </a:schemeClr>
                </a:solidFill>
              </a:rPr>
              <a:t>Vize için en önemli belge </a:t>
            </a:r>
            <a:r>
              <a:rPr lang="tr-TR" altLang="en-US" sz="2000" dirty="0">
                <a:solidFill>
                  <a:srgbClr val="FF0000"/>
                </a:solidFill>
              </a:rPr>
              <a:t>Kabul Mektubudur</a:t>
            </a:r>
            <a:r>
              <a:rPr lang="tr-TR" altLang="en-US" sz="2000" dirty="0">
                <a:solidFill>
                  <a:schemeClr val="accent2">
                    <a:lumMod val="50000"/>
                  </a:schemeClr>
                </a:solidFill>
              </a:rPr>
              <a:t>.  Bu belge geldikten sonra, ilgili ülkenin Büyükelçiliği / Konsolosluğu ile temasa geçip, vize ile ilgili belgeler </a:t>
            </a:r>
            <a:r>
              <a:rPr lang="tr-TR" altLang="en-US" sz="2000" dirty="0" smtClean="0">
                <a:solidFill>
                  <a:schemeClr val="accent2">
                    <a:lumMod val="50000"/>
                  </a:schemeClr>
                </a:solidFill>
              </a:rPr>
              <a:t>hakkında bilgi toplanarak </a:t>
            </a:r>
            <a:r>
              <a:rPr lang="tr-TR" altLang="en-US" sz="2000" dirty="0">
                <a:solidFill>
                  <a:schemeClr val="accent2">
                    <a:lumMod val="50000"/>
                  </a:schemeClr>
                </a:solidFill>
              </a:rPr>
              <a:t>randevu alınması ve </a:t>
            </a:r>
            <a:r>
              <a:rPr lang="tr-TR" altLang="en-US" sz="2000" b="1" u="sng" dirty="0">
                <a:solidFill>
                  <a:srgbClr val="FF0000"/>
                </a:solidFill>
              </a:rPr>
              <a:t>şahsen</a:t>
            </a:r>
            <a:r>
              <a:rPr lang="tr-TR" altLang="en-US" sz="2000" dirty="0">
                <a:solidFill>
                  <a:schemeClr val="accent2">
                    <a:lumMod val="50000"/>
                  </a:schemeClr>
                </a:solidFill>
              </a:rPr>
              <a:t> başvuru yapılması zorunludur.  </a:t>
            </a:r>
          </a:p>
          <a:p>
            <a:pPr>
              <a:buFont typeface="Wingdings" panose="05000000000000000000" pitchFamily="2" charset="2"/>
              <a:buChar char="Ø"/>
            </a:pPr>
            <a:r>
              <a:rPr lang="tr-TR" altLang="en-US" sz="2000" dirty="0" smtClean="0">
                <a:solidFill>
                  <a:schemeClr val="accent2">
                    <a:lumMod val="50000"/>
                  </a:schemeClr>
                </a:solidFill>
              </a:rPr>
              <a:t>AB </a:t>
            </a:r>
            <a:r>
              <a:rPr lang="tr-TR" altLang="en-US" sz="2000" dirty="0">
                <a:solidFill>
                  <a:schemeClr val="accent2">
                    <a:lumMod val="50000"/>
                  </a:schemeClr>
                </a:solidFill>
              </a:rPr>
              <a:t>ülkelerinin vize prosedürü gereğince </a:t>
            </a:r>
            <a:r>
              <a:rPr lang="tr-TR" altLang="en-US" sz="2000" b="1" u="sng" dirty="0" smtClean="0">
                <a:solidFill>
                  <a:srgbClr val="FF0000"/>
                </a:solidFill>
              </a:rPr>
              <a:t>ETÜ </a:t>
            </a:r>
            <a:r>
              <a:rPr lang="tr-TR" altLang="en-US" sz="2000" b="1" u="sng" dirty="0">
                <a:solidFill>
                  <a:srgbClr val="FF0000"/>
                </a:solidFill>
              </a:rPr>
              <a:t>sizin adınıza vizeye </a:t>
            </a:r>
            <a:r>
              <a:rPr lang="tr-TR" altLang="en-US" sz="2000" b="1" u="sng" dirty="0" smtClean="0">
                <a:solidFill>
                  <a:srgbClr val="FF0000"/>
                </a:solidFill>
              </a:rPr>
              <a:t>başvuramaz ya da aracılık işlemi yapamaz!</a:t>
            </a:r>
            <a:endParaRPr lang="tr-TR" altLang="en-US" sz="2000" b="1" u="sng" dirty="0">
              <a:solidFill>
                <a:srgbClr val="FF0000"/>
              </a:solidFill>
            </a:endParaRPr>
          </a:p>
          <a:p>
            <a:endParaRPr lang="tr-TR" dirty="0"/>
          </a:p>
        </p:txBody>
      </p:sp>
    </p:spTree>
    <p:extLst>
      <p:ext uri="{BB962C8B-B14F-4D97-AF65-F5344CB8AC3E}">
        <p14:creationId xmlns:p14="http://schemas.microsoft.com/office/powerpoint/2010/main" val="41248663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23109"/>
            <a:ext cx="8596668" cy="1320800"/>
          </a:xfrm>
        </p:spPr>
        <p:txBody>
          <a:bodyPr/>
          <a:lstStyle/>
          <a:p>
            <a:r>
              <a:rPr lang="tr-TR" altLang="en-US" b="1" dirty="0">
                <a:solidFill>
                  <a:schemeClr val="accent2">
                    <a:lumMod val="50000"/>
                  </a:schemeClr>
                </a:solidFill>
              </a:rPr>
              <a:t>Nerede kalacağım?</a:t>
            </a:r>
            <a:r>
              <a:rPr lang="tr-TR" altLang="en-US" dirty="0">
                <a:solidFill>
                  <a:schemeClr val="accent2">
                    <a:lumMod val="50000"/>
                  </a:schemeClr>
                </a:solidFill>
              </a:rPr>
              <a:t> </a:t>
            </a:r>
            <a:endParaRPr lang="tr-TR" dirty="0">
              <a:solidFill>
                <a:schemeClr val="accent2">
                  <a:lumMod val="50000"/>
                </a:schemeClr>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Ø"/>
            </a:pPr>
            <a:r>
              <a:rPr lang="tr-TR" altLang="en-US" sz="2000" dirty="0">
                <a:solidFill>
                  <a:schemeClr val="accent2">
                    <a:lumMod val="50000"/>
                  </a:schemeClr>
                </a:solidFill>
              </a:rPr>
              <a:t>Konaklama seçenekleri gidilen ülke ve üniversiteye göre değişir</a:t>
            </a:r>
            <a:r>
              <a:rPr lang="tr-TR" altLang="en-US" sz="2000" dirty="0" smtClean="0">
                <a:solidFill>
                  <a:schemeClr val="accent2">
                    <a:lumMod val="50000"/>
                  </a:schemeClr>
                </a:solidFill>
              </a:rPr>
              <a:t>.</a:t>
            </a:r>
          </a:p>
          <a:p>
            <a:pPr marL="0" indent="0">
              <a:buNone/>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Bazı kurumların kendi yurtları olmakla beraber, bazıları merkezi öğrenci yurtları ile çalışırlar. </a:t>
            </a:r>
          </a:p>
          <a:p>
            <a:pPr>
              <a:buFont typeface="Wingdings" panose="05000000000000000000" pitchFamily="2" charset="2"/>
              <a:buChar char="Ø"/>
            </a:pPr>
            <a:endParaRPr lang="tr-TR" altLang="en-US" sz="2000" dirty="0">
              <a:solidFill>
                <a:schemeClr val="accent2">
                  <a:lumMod val="50000"/>
                </a:schemeClr>
              </a:solidFill>
            </a:endParaRPr>
          </a:p>
          <a:p>
            <a:pPr>
              <a:buFont typeface="Wingdings" panose="05000000000000000000" pitchFamily="2" charset="2"/>
              <a:buChar char="Ø"/>
            </a:pPr>
            <a:r>
              <a:rPr lang="tr-TR" altLang="en-US" sz="2000" dirty="0">
                <a:solidFill>
                  <a:schemeClr val="accent2">
                    <a:lumMod val="50000"/>
                  </a:schemeClr>
                </a:solidFill>
              </a:rPr>
              <a:t>Yurtta kalmak için gideceğiniz üniversitenin </a:t>
            </a:r>
            <a:r>
              <a:rPr lang="tr-TR" altLang="en-US" sz="2000" dirty="0">
                <a:solidFill>
                  <a:srgbClr val="FF0000"/>
                </a:solidFill>
              </a:rPr>
              <a:t>Yurt Başvuru Formu (</a:t>
            </a:r>
            <a:r>
              <a:rPr lang="tr-TR" altLang="en-US" sz="2000" dirty="0" err="1" smtClean="0">
                <a:solidFill>
                  <a:srgbClr val="FF0000"/>
                </a:solidFill>
              </a:rPr>
              <a:t>Accomodation</a:t>
            </a:r>
            <a:r>
              <a:rPr lang="tr-TR" altLang="en-US" sz="2000" dirty="0" smtClean="0">
                <a:solidFill>
                  <a:srgbClr val="FF0000"/>
                </a:solidFill>
              </a:rPr>
              <a:t> </a:t>
            </a:r>
            <a:r>
              <a:rPr lang="tr-TR" altLang="en-US" sz="2000" dirty="0">
                <a:solidFill>
                  <a:srgbClr val="FF0000"/>
                </a:solidFill>
              </a:rPr>
              <a:t>Form)</a:t>
            </a:r>
            <a:r>
              <a:rPr lang="tr-TR" altLang="en-US" sz="2000" dirty="0">
                <a:solidFill>
                  <a:schemeClr val="accent2">
                    <a:lumMod val="50000"/>
                  </a:schemeClr>
                </a:solidFill>
              </a:rPr>
              <a:t>’unu doldurmanız gerekmektedir. </a:t>
            </a:r>
          </a:p>
          <a:p>
            <a:endParaRPr lang="tr-TR" dirty="0"/>
          </a:p>
        </p:txBody>
      </p:sp>
    </p:spTree>
    <p:extLst>
      <p:ext uri="{BB962C8B-B14F-4D97-AF65-F5344CB8AC3E}">
        <p14:creationId xmlns:p14="http://schemas.microsoft.com/office/powerpoint/2010/main" val="5206641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3" y="836023"/>
            <a:ext cx="9994015" cy="1320800"/>
          </a:xfrm>
        </p:spPr>
        <p:txBody>
          <a:bodyPr/>
          <a:lstStyle/>
          <a:p>
            <a:r>
              <a:rPr lang="tr-TR" altLang="en-US" b="1" dirty="0" err="1">
                <a:solidFill>
                  <a:schemeClr val="accent2">
                    <a:lumMod val="50000"/>
                  </a:schemeClr>
                </a:solidFill>
              </a:rPr>
              <a:t>Erasmus</a:t>
            </a:r>
            <a:r>
              <a:rPr lang="tr-TR" altLang="en-US" b="1" dirty="0">
                <a:solidFill>
                  <a:schemeClr val="accent2">
                    <a:lumMod val="50000"/>
                  </a:schemeClr>
                </a:solidFill>
              </a:rPr>
              <a:t> programına katılırsam </a:t>
            </a:r>
            <a:br>
              <a:rPr lang="tr-TR" altLang="en-US" b="1" dirty="0">
                <a:solidFill>
                  <a:schemeClr val="accent2">
                    <a:lumMod val="50000"/>
                  </a:schemeClr>
                </a:solidFill>
              </a:rPr>
            </a:br>
            <a:r>
              <a:rPr lang="tr-TR" altLang="en-US" b="1" dirty="0">
                <a:solidFill>
                  <a:schemeClr val="accent2">
                    <a:lumMod val="50000"/>
                  </a:schemeClr>
                </a:solidFill>
              </a:rPr>
              <a:t>okulum uzar mı?</a:t>
            </a:r>
            <a:endParaRPr lang="tr-TR" dirty="0">
              <a:solidFill>
                <a:schemeClr val="accent2">
                  <a:lumMod val="50000"/>
                </a:schemeClr>
              </a:solidFill>
            </a:endParaRPr>
          </a:p>
        </p:txBody>
      </p:sp>
      <p:sp>
        <p:nvSpPr>
          <p:cNvPr id="3" name="İçerik Yer Tutucusu 2"/>
          <p:cNvSpPr>
            <a:spLocks noGrp="1"/>
          </p:cNvSpPr>
          <p:nvPr>
            <p:ph idx="1"/>
          </p:nvPr>
        </p:nvSpPr>
        <p:spPr>
          <a:xfrm>
            <a:off x="677333" y="2371604"/>
            <a:ext cx="8596668" cy="3880773"/>
          </a:xfrm>
        </p:spPr>
        <p:txBody>
          <a:bodyPr/>
          <a:lstStyle/>
          <a:p>
            <a:pPr>
              <a:lnSpc>
                <a:spcPct val="80000"/>
              </a:lnSpc>
              <a:buFont typeface="Wingdings" panose="05000000000000000000" pitchFamily="2" charset="2"/>
              <a:buChar char="Ø"/>
            </a:pPr>
            <a:r>
              <a:rPr lang="tr-TR" altLang="en-US" sz="2000" dirty="0">
                <a:solidFill>
                  <a:schemeClr val="accent2">
                    <a:lumMod val="50000"/>
                  </a:schemeClr>
                </a:solidFill>
              </a:rPr>
              <a:t>Böyle bir genelleme yapılamaz.  </a:t>
            </a:r>
            <a:endParaRPr lang="en-US" altLang="en-US" sz="2000" dirty="0">
              <a:solidFill>
                <a:schemeClr val="accent2">
                  <a:lumMod val="50000"/>
                </a:schemeClr>
              </a:solidFill>
            </a:endParaRPr>
          </a:p>
          <a:p>
            <a:pPr>
              <a:lnSpc>
                <a:spcPct val="80000"/>
              </a:lnSpc>
              <a:buFont typeface="Wingdings" panose="05000000000000000000" pitchFamily="2" charset="2"/>
              <a:buChar char="Ø"/>
            </a:pPr>
            <a:endParaRPr lang="tr-TR" altLang="en-US" sz="2000" b="1" i="1" u="sng" dirty="0">
              <a:solidFill>
                <a:schemeClr val="accent2">
                  <a:lumMod val="50000"/>
                </a:schemeClr>
              </a:solidFill>
            </a:endParaRPr>
          </a:p>
          <a:p>
            <a:pPr>
              <a:lnSpc>
                <a:spcPct val="80000"/>
              </a:lnSpc>
              <a:buFont typeface="Wingdings" panose="05000000000000000000" pitchFamily="2" charset="2"/>
              <a:buChar char="Ø"/>
            </a:pPr>
            <a:r>
              <a:rPr lang="tr-TR" altLang="en-US" sz="2000" b="1" i="1" u="sng" dirty="0">
                <a:solidFill>
                  <a:schemeClr val="accent2">
                    <a:lumMod val="50000"/>
                  </a:schemeClr>
                </a:solidFill>
              </a:rPr>
              <a:t>Temel amaç maksimum düzeyde ders eşdeğerliğini sağlayarak programdan faydalanmaktır. </a:t>
            </a:r>
          </a:p>
          <a:p>
            <a:pPr>
              <a:lnSpc>
                <a:spcPct val="80000"/>
              </a:lnSpc>
              <a:buFont typeface="Wingdings" panose="05000000000000000000" pitchFamily="2" charset="2"/>
              <a:buChar char="Ø"/>
            </a:pPr>
            <a:endParaRPr lang="tr-TR" altLang="en-US" sz="2000" dirty="0">
              <a:solidFill>
                <a:srgbClr val="FF0000"/>
              </a:solidFill>
            </a:endParaRPr>
          </a:p>
          <a:p>
            <a:pPr>
              <a:lnSpc>
                <a:spcPct val="80000"/>
              </a:lnSpc>
              <a:buFont typeface="Wingdings" panose="05000000000000000000" pitchFamily="2" charset="2"/>
              <a:buChar char="Ø"/>
            </a:pPr>
            <a:r>
              <a:rPr lang="tr-TR" altLang="en-US" sz="2000" dirty="0">
                <a:solidFill>
                  <a:schemeClr val="accent2">
                    <a:lumMod val="50000"/>
                  </a:schemeClr>
                </a:solidFill>
              </a:rPr>
              <a:t>Okulunuzun zamanında bitmesi sizin yurtdışında geçireceğiniz dönemdeki akademik başarınıza bağlıdır.  </a:t>
            </a:r>
          </a:p>
          <a:p>
            <a:endParaRPr lang="tr-TR" dirty="0"/>
          </a:p>
        </p:txBody>
      </p:sp>
    </p:spTree>
    <p:extLst>
      <p:ext uri="{BB962C8B-B14F-4D97-AF65-F5344CB8AC3E}">
        <p14:creationId xmlns:p14="http://schemas.microsoft.com/office/powerpoint/2010/main" val="20683699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ph type="ctrTitle"/>
          </p:nvPr>
        </p:nvSpPr>
        <p:spPr>
          <a:xfrm>
            <a:off x="1133451" y="702151"/>
            <a:ext cx="8568586" cy="948907"/>
          </a:xfrm>
        </p:spPr>
        <p:txBody>
          <a:bodyPr>
            <a:noAutofit/>
          </a:bodyPr>
          <a:lstStyle/>
          <a:p>
            <a:pPr algn="l"/>
            <a:r>
              <a:rPr lang="tr-TR" sz="3600" b="1" dirty="0">
                <a:solidFill>
                  <a:schemeClr val="accent2">
                    <a:lumMod val="50000"/>
                  </a:schemeClr>
                </a:solidFill>
              </a:rPr>
              <a:t>PEKİ HANGİ DURUMLARDA HİBEMDE KESİNTİ YAPILIR?</a:t>
            </a:r>
          </a:p>
        </p:txBody>
      </p:sp>
      <p:sp>
        <p:nvSpPr>
          <p:cNvPr id="5" name="Rectangle 3"/>
          <p:cNvSpPr txBox="1">
            <a:spLocks noChangeArrowheads="1"/>
          </p:cNvSpPr>
          <p:nvPr/>
        </p:nvSpPr>
        <p:spPr>
          <a:xfrm>
            <a:off x="863588" y="1954537"/>
            <a:ext cx="8963700"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r>
              <a:rPr lang="tr-TR" sz="2000" dirty="0">
                <a:solidFill>
                  <a:srgbClr val="002060"/>
                </a:solidFill>
              </a:rPr>
              <a:t>Öğrencilerin, mücbir sebeplerle (sağlık sebepleri, doğal afet gibi) planlanan hareketlilik faaliyeti döneminden erken dönmesi durumunda, öğrencinin yurtdışında kaldığı süre karşılığı hibe miktarı öğrencide bırakılmak üzere, fazladan ödenen hibenin iadesi istenir</a:t>
            </a:r>
            <a:r>
              <a:rPr lang="tr-TR" sz="2000" dirty="0" smtClean="0">
                <a:solidFill>
                  <a:srgbClr val="002060"/>
                </a:solidFill>
              </a:rPr>
              <a:t>.</a:t>
            </a:r>
          </a:p>
          <a:p>
            <a:pPr algn="just"/>
            <a:endParaRPr lang="tr-TR" sz="2000" dirty="0">
              <a:solidFill>
                <a:srgbClr val="002060"/>
              </a:solidFill>
            </a:endParaRPr>
          </a:p>
          <a:p>
            <a:pPr algn="just"/>
            <a:r>
              <a:rPr lang="tr-TR" sz="2000" dirty="0">
                <a:solidFill>
                  <a:schemeClr val="accent2">
                    <a:lumMod val="50000"/>
                  </a:schemeClr>
                </a:solidFill>
              </a:rPr>
              <a:t>Öğrenim Anlaşmasında belirlenen ders programının en az üçte ikisinden başarılı olamayan veya sorumluluklarını yerine getirmediği tespit edilen öğrencinin kalan %20 ödemesinin yapılmaması; veya yapılmış bulunan ödemesinin iadesinin istenmesi hakkı saklıdır. </a:t>
            </a:r>
          </a:p>
          <a:p>
            <a:pPr algn="just"/>
            <a:endParaRPr lang="tr-TR" sz="2800" dirty="0"/>
          </a:p>
        </p:txBody>
      </p:sp>
    </p:spTree>
    <p:extLst>
      <p:ext uri="{BB962C8B-B14F-4D97-AF65-F5344CB8AC3E}">
        <p14:creationId xmlns:p14="http://schemas.microsoft.com/office/powerpoint/2010/main" val="26694719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35280"/>
            <a:ext cx="8596668" cy="762000"/>
          </a:xfrm>
        </p:spPr>
        <p:txBody>
          <a:bodyPr>
            <a:normAutofit/>
          </a:bodyPr>
          <a:lstStyle/>
          <a:p>
            <a:r>
              <a:rPr lang="tr-TR" b="1" dirty="0">
                <a:solidFill>
                  <a:schemeClr val="accent2">
                    <a:lumMod val="50000"/>
                  </a:schemeClr>
                </a:solidFill>
              </a:rPr>
              <a:t>Covid-19 Süreci ve Sık Sorulan Sorular </a:t>
            </a:r>
            <a:endParaRPr lang="en-US" b="1" dirty="0">
              <a:solidFill>
                <a:schemeClr val="accent2">
                  <a:lumMod val="50000"/>
                </a:schemeClr>
              </a:solidFill>
            </a:endParaRPr>
          </a:p>
        </p:txBody>
      </p:sp>
      <p:sp>
        <p:nvSpPr>
          <p:cNvPr id="3" name="İçerik Yer Tutucusu 2"/>
          <p:cNvSpPr>
            <a:spLocks noGrp="1"/>
          </p:cNvSpPr>
          <p:nvPr>
            <p:ph idx="1"/>
          </p:nvPr>
        </p:nvSpPr>
        <p:spPr>
          <a:xfrm>
            <a:off x="677334" y="1097280"/>
            <a:ext cx="8596668" cy="4669763"/>
          </a:xfrm>
        </p:spPr>
        <p:txBody>
          <a:bodyPr>
            <a:normAutofit/>
          </a:bodyPr>
          <a:lstStyle/>
          <a:p>
            <a:pPr algn="just"/>
            <a:r>
              <a:rPr lang="tr-TR" sz="2000" dirty="0" smtClean="0"/>
              <a:t>Türkiye Ulusal Ajansının son olarak 1 Mart 2021 tarihinde güncellediği ve </a:t>
            </a:r>
            <a:r>
              <a:rPr lang="tr-TR" sz="2000" dirty="0" err="1" smtClean="0"/>
              <a:t>Pandemi</a:t>
            </a:r>
            <a:r>
              <a:rPr lang="tr-TR" sz="2000" dirty="0" smtClean="0"/>
              <a:t> süresince </a:t>
            </a:r>
            <a:r>
              <a:rPr lang="tr-TR" sz="2000" dirty="0" err="1" smtClean="0"/>
              <a:t>Erasmus</a:t>
            </a:r>
            <a:r>
              <a:rPr lang="tr-TR" sz="2000" dirty="0" smtClean="0"/>
              <a:t> faaliyetlerini etkileyebilecek durumları aydınlatan ve detaylı cevaplar sunan COVID-19 SSS </a:t>
            </a:r>
            <a:r>
              <a:rPr lang="tr-TR" sz="2000" dirty="0" smtClean="0"/>
              <a:t>belgelerine </a:t>
            </a:r>
            <a:r>
              <a:rPr lang="tr-TR" sz="2000" dirty="0" smtClean="0"/>
              <a:t>koordinatörlüğümüz ana sayfasından erişebilirsiniz.       </a:t>
            </a:r>
            <a:endParaRPr lang="en-US" sz="2000"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210" y="2547257"/>
            <a:ext cx="11051552" cy="415185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2368376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1860" y="609600"/>
            <a:ext cx="9683084" cy="534270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18396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69044" y="170292"/>
            <a:ext cx="7766936" cy="1646302"/>
          </a:xfrm>
        </p:spPr>
        <p:txBody>
          <a:bodyPr/>
          <a:lstStyle/>
          <a:p>
            <a:pPr algn="l"/>
            <a:r>
              <a:rPr lang="tr-TR" sz="4400" b="1" dirty="0" err="1">
                <a:solidFill>
                  <a:srgbClr val="002060"/>
                </a:solidFill>
                <a:latin typeface="Imprint MT Shadow" panose="04020605060303030202" pitchFamily="82" charset="0"/>
              </a:rPr>
              <a:t>Erasmus</a:t>
            </a:r>
            <a:r>
              <a:rPr lang="tr-TR" sz="4400" b="1" dirty="0">
                <a:solidFill>
                  <a:srgbClr val="002060"/>
                </a:solidFill>
                <a:latin typeface="Imprint MT Shadow" panose="04020605060303030202" pitchFamily="82" charset="0"/>
              </a:rPr>
              <a:t>+</a:t>
            </a:r>
            <a:r>
              <a:rPr lang="tr-TR" b="1" dirty="0"/>
              <a:t/>
            </a:r>
            <a:br>
              <a:rPr lang="tr-TR" b="1" dirty="0"/>
            </a:br>
            <a:endParaRPr lang="tr-TR" dirty="0"/>
          </a:p>
        </p:txBody>
      </p:sp>
      <p:sp>
        <p:nvSpPr>
          <p:cNvPr id="3" name="Alt Başlık 2"/>
          <p:cNvSpPr>
            <a:spLocks noGrp="1"/>
          </p:cNvSpPr>
          <p:nvPr>
            <p:ph type="subTitle" idx="1"/>
          </p:nvPr>
        </p:nvSpPr>
        <p:spPr>
          <a:xfrm>
            <a:off x="1150540" y="1345475"/>
            <a:ext cx="8568226" cy="4204628"/>
          </a:xfrm>
        </p:spPr>
        <p:txBody>
          <a:bodyPr>
            <a:normAutofit/>
          </a:bodyPr>
          <a:lstStyle/>
          <a:p>
            <a:pPr marL="0" lvl="1" algn="l" defTabSz="488950">
              <a:lnSpc>
                <a:spcPct val="90000"/>
              </a:lnSpc>
              <a:spcBef>
                <a:spcPct val="0"/>
              </a:spcBef>
              <a:spcAft>
                <a:spcPct val="15000"/>
              </a:spcAft>
            </a:pPr>
            <a:r>
              <a:rPr lang="tr-TR" sz="2600" dirty="0" err="1">
                <a:solidFill>
                  <a:srgbClr val="002060"/>
                </a:solidFill>
              </a:rPr>
              <a:t>Erasmus</a:t>
            </a:r>
            <a:r>
              <a:rPr lang="tr-TR" sz="2600" dirty="0">
                <a:solidFill>
                  <a:srgbClr val="002060"/>
                </a:solidFill>
              </a:rPr>
              <a:t>+ Programı eğitim, gençlik ve spor alanındaki projeleri destekleyerek Avrupa’da;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İş piyasalarının ve rekabetçi bir ekonominin ihtiyaç duyduğu becerilere sahip öğrenci yetiştirmeyi, </a:t>
            </a:r>
            <a:endParaRPr lang="tr-TR" sz="2600" dirty="0" smtClean="0">
              <a:solidFill>
                <a:srgbClr val="002060"/>
              </a:solidFill>
            </a:endParaRPr>
          </a:p>
          <a:p>
            <a:pPr marL="0" lvl="1" algn="l" defTabSz="488950">
              <a:lnSpc>
                <a:spcPct val="90000"/>
              </a:lnSpc>
              <a:spcBef>
                <a:spcPct val="0"/>
              </a:spcBef>
              <a:spcAft>
                <a:spcPct val="15000"/>
              </a:spcAft>
            </a:pPr>
            <a:endParaRPr lang="tr-TR" sz="2600" dirty="0">
              <a:solidFill>
                <a:srgbClr val="002060"/>
              </a:solidFill>
            </a:endParaRPr>
          </a:p>
          <a:p>
            <a:pPr marL="0" lvl="1" algn="l" defTabSz="488950">
              <a:lnSpc>
                <a:spcPct val="90000"/>
              </a:lnSpc>
              <a:spcBef>
                <a:spcPct val="0"/>
              </a:spcBef>
              <a:spcAft>
                <a:spcPct val="15000"/>
              </a:spcAft>
              <a:buFont typeface="Wingdings" panose="05000000000000000000" pitchFamily="2" charset="2"/>
              <a:buChar char="Ø"/>
            </a:pPr>
            <a:r>
              <a:rPr lang="tr-TR" sz="2600" dirty="0">
                <a:solidFill>
                  <a:srgbClr val="002060"/>
                </a:solidFill>
              </a:rPr>
              <a:t>Beşeri ve sosyal sermayenin gelişimine katkı sağlamayı </a:t>
            </a:r>
            <a:r>
              <a:rPr lang="tr-TR" sz="2600" dirty="0" smtClean="0">
                <a:solidFill>
                  <a:srgbClr val="002060"/>
                </a:solidFill>
              </a:rPr>
              <a:t>hedefleyen </a:t>
            </a:r>
            <a:r>
              <a:rPr lang="tr-TR" sz="2600" dirty="0">
                <a:solidFill>
                  <a:srgbClr val="002060"/>
                </a:solidFill>
              </a:rPr>
              <a:t>bir değişim programıdır.</a:t>
            </a:r>
          </a:p>
          <a:p>
            <a:endParaRPr lang="tr-TR" dirty="0"/>
          </a:p>
        </p:txBody>
      </p:sp>
    </p:spTree>
    <p:extLst>
      <p:ext uri="{BB962C8B-B14F-4D97-AF65-F5344CB8AC3E}">
        <p14:creationId xmlns:p14="http://schemas.microsoft.com/office/powerpoint/2010/main" val="293716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8013" y="419476"/>
            <a:ext cx="11286308" cy="886097"/>
          </a:xfrm>
        </p:spPr>
        <p:txBody>
          <a:bodyPr>
            <a:normAutofit fontScale="90000"/>
          </a:bodyPr>
          <a:lstStyle/>
          <a:p>
            <a:r>
              <a:rPr lang="tr-TR" sz="2800" b="1" dirty="0">
                <a:solidFill>
                  <a:schemeClr val="accent2">
                    <a:lumMod val="50000"/>
                  </a:schemeClr>
                </a:solidFill>
                <a:latin typeface="Imprint MT Shadow" panose="04020605060303030202" pitchFamily="82" charset="0"/>
              </a:rPr>
              <a:t>ETÜ </a:t>
            </a:r>
            <a:r>
              <a:rPr lang="tr-TR" sz="2800" b="1" dirty="0" smtClean="0">
                <a:solidFill>
                  <a:schemeClr val="accent2">
                    <a:lumMod val="50000"/>
                  </a:schemeClr>
                </a:solidFill>
                <a:latin typeface="Imprint MT Shadow" panose="04020605060303030202" pitchFamily="82" charset="0"/>
              </a:rPr>
              <a:t>ERASMUS </a:t>
            </a:r>
            <a:r>
              <a:rPr lang="tr-TR" sz="2800" b="1" dirty="0">
                <a:solidFill>
                  <a:schemeClr val="accent2">
                    <a:lumMod val="50000"/>
                  </a:schemeClr>
                </a:solidFill>
                <a:latin typeface="Imprint MT Shadow" panose="04020605060303030202" pitchFamily="82" charset="0"/>
              </a:rPr>
              <a:t>WEB </a:t>
            </a:r>
            <a:r>
              <a:rPr lang="tr-TR" sz="2800" b="1" dirty="0" smtClean="0">
                <a:solidFill>
                  <a:schemeClr val="accent2">
                    <a:lumMod val="50000"/>
                  </a:schemeClr>
                </a:solidFill>
                <a:latin typeface="Imprint MT Shadow" panose="04020605060303030202" pitchFamily="82" charset="0"/>
              </a:rPr>
              <a:t>SAYFASINA NASIL ERİŞEBİLİRİM?</a:t>
            </a:r>
            <a:r>
              <a:rPr lang="tr-TR" b="1" dirty="0">
                <a:solidFill>
                  <a:srgbClr val="002060"/>
                </a:solidFill>
                <a:latin typeface="Imprint MT Shadow" panose="04020605060303030202" pitchFamily="82" charset="0"/>
              </a:rPr>
              <a:t/>
            </a:r>
            <a:br>
              <a:rPr lang="tr-TR" b="1" dirty="0">
                <a:solidFill>
                  <a:srgbClr val="002060"/>
                </a:solidFill>
                <a:latin typeface="Imprint MT Shadow" panose="04020605060303030202" pitchFamily="82" charset="0"/>
              </a:rPr>
            </a:br>
            <a:endParaRPr lang="tr-TR" dirty="0"/>
          </a:p>
        </p:txBody>
      </p:sp>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0055" y="1102445"/>
            <a:ext cx="8734865" cy="530356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53079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666" y="447675"/>
            <a:ext cx="10339825" cy="59492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797669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628650"/>
          </a:xfrm>
        </p:spPr>
        <p:txBody>
          <a:bodyPr>
            <a:normAutofit/>
          </a:bodyPr>
          <a:lstStyle/>
          <a:p>
            <a:r>
              <a:rPr lang="tr-TR" sz="3000" b="1" dirty="0">
                <a:solidFill>
                  <a:schemeClr val="accent2">
                    <a:lumMod val="50000"/>
                  </a:schemeClr>
                </a:solidFill>
                <a:latin typeface="Imprint MT Shadow" panose="04020605060303030202" pitchFamily="82" charset="0"/>
              </a:rPr>
              <a:t>Türkiye Ulusal Ajansı ve Uygulama El Kitabı</a:t>
            </a:r>
            <a:endParaRPr lang="en-GB" sz="3000" b="1" dirty="0">
              <a:solidFill>
                <a:schemeClr val="accent2">
                  <a:lumMod val="50000"/>
                </a:schemeClr>
              </a:solidFill>
              <a:latin typeface="Imprint MT Shadow" panose="04020605060303030202" pitchFamily="82" charset="0"/>
            </a:endParaRP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984" y="1238250"/>
            <a:ext cx="8485716" cy="544434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4340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984068"/>
            <a:ext cx="8596668" cy="1320800"/>
          </a:xfrm>
        </p:spPr>
        <p:txBody>
          <a:bodyPr/>
          <a:lstStyle/>
          <a:p>
            <a:r>
              <a:rPr lang="tr-TR" b="1" dirty="0" smtClean="0">
                <a:solidFill>
                  <a:schemeClr val="accent2">
                    <a:lumMod val="50000"/>
                  </a:schemeClr>
                </a:solidFill>
              </a:rPr>
              <a:t>Son ve Önemli Bir Hatırlatma Olarak..</a:t>
            </a:r>
            <a:endParaRPr lang="tr-TR" b="1" dirty="0">
              <a:solidFill>
                <a:schemeClr val="accent2">
                  <a:lumMod val="50000"/>
                </a:schemeClr>
              </a:solidFill>
            </a:endParaRPr>
          </a:p>
        </p:txBody>
      </p:sp>
      <p:sp>
        <p:nvSpPr>
          <p:cNvPr id="3" name="İçerik Yer Tutucusu 2"/>
          <p:cNvSpPr>
            <a:spLocks noGrp="1"/>
          </p:cNvSpPr>
          <p:nvPr>
            <p:ph idx="1"/>
          </p:nvPr>
        </p:nvSpPr>
        <p:spPr/>
        <p:txBody>
          <a:bodyPr>
            <a:normAutofit/>
          </a:bodyPr>
          <a:lstStyle/>
          <a:p>
            <a:pPr algn="ctr">
              <a:buNone/>
            </a:pPr>
            <a:r>
              <a:rPr lang="tr-TR" altLang="en-US" sz="2400" b="1" u="sng" dirty="0" err="1">
                <a:solidFill>
                  <a:schemeClr val="accent2">
                    <a:lumMod val="50000"/>
                  </a:schemeClr>
                </a:solidFill>
              </a:rPr>
              <a:t>Erasmus</a:t>
            </a:r>
            <a:r>
              <a:rPr lang="tr-TR" altLang="en-US" sz="2400" b="1" u="sng" dirty="0">
                <a:solidFill>
                  <a:schemeClr val="accent2">
                    <a:lumMod val="50000"/>
                  </a:schemeClr>
                </a:solidFill>
              </a:rPr>
              <a:t> Programı, </a:t>
            </a:r>
          </a:p>
          <a:p>
            <a:pPr>
              <a:buNone/>
            </a:pPr>
            <a:endParaRPr lang="tr-TR" altLang="en-US" sz="2000" b="1" u="sng" dirty="0">
              <a:solidFill>
                <a:srgbClr val="FF0000"/>
              </a:solidFill>
            </a:endParaRPr>
          </a:p>
          <a:p>
            <a:pPr>
              <a:buFont typeface="Wingdings" panose="05000000000000000000" pitchFamily="2" charset="2"/>
              <a:buChar char="Ø"/>
            </a:pPr>
            <a:r>
              <a:rPr lang="tr-TR" altLang="en-US" sz="2000" dirty="0">
                <a:solidFill>
                  <a:schemeClr val="accent2">
                    <a:lumMod val="50000"/>
                  </a:schemeClr>
                </a:solidFill>
              </a:rPr>
              <a:t>Bir Yabancı Dil Öğrenme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Burs Programı</a:t>
            </a:r>
            <a:r>
              <a:rPr lang="tr-TR" altLang="en-US" sz="2000" b="1" dirty="0">
                <a:solidFill>
                  <a:schemeClr val="accent2">
                    <a:lumMod val="50000"/>
                  </a:schemeClr>
                </a:solidFill>
              </a:rPr>
              <a:t> </a:t>
            </a:r>
            <a:r>
              <a:rPr lang="tr-TR" altLang="en-US" sz="2000" b="1" dirty="0">
                <a:solidFill>
                  <a:srgbClr val="FF0000"/>
                </a:solidFill>
              </a:rPr>
              <a:t>Değildir!</a:t>
            </a:r>
          </a:p>
          <a:p>
            <a:pPr>
              <a:buFont typeface="Wingdings" panose="05000000000000000000" pitchFamily="2" charset="2"/>
              <a:buChar char="Ø"/>
            </a:pPr>
            <a:r>
              <a:rPr lang="tr-TR" altLang="en-US" sz="2000" dirty="0">
                <a:solidFill>
                  <a:schemeClr val="accent2">
                    <a:lumMod val="50000"/>
                  </a:schemeClr>
                </a:solidFill>
              </a:rPr>
              <a:t>Bir Diploma Programı</a:t>
            </a:r>
            <a:r>
              <a:rPr lang="tr-TR" altLang="en-US" sz="2000" b="1" dirty="0">
                <a:solidFill>
                  <a:schemeClr val="accent2">
                    <a:lumMod val="50000"/>
                  </a:schemeClr>
                </a:solidFill>
              </a:rPr>
              <a:t> </a:t>
            </a:r>
            <a:r>
              <a:rPr lang="tr-TR" altLang="en-US" sz="2000" b="1" dirty="0">
                <a:solidFill>
                  <a:srgbClr val="FF0000"/>
                </a:solidFill>
              </a:rPr>
              <a:t>Değildir!</a:t>
            </a:r>
            <a:endParaRPr lang="tr-TR" sz="2000" dirty="0">
              <a:solidFill>
                <a:srgbClr val="FF0000"/>
              </a:solidFill>
            </a:endParaRPr>
          </a:p>
        </p:txBody>
      </p:sp>
    </p:spTree>
    <p:extLst>
      <p:ext uri="{BB962C8B-B14F-4D97-AF65-F5344CB8AC3E}">
        <p14:creationId xmlns:p14="http://schemas.microsoft.com/office/powerpoint/2010/main" val="25332893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404534"/>
            <a:ext cx="7766936" cy="666470"/>
          </a:xfrm>
        </p:spPr>
        <p:txBody>
          <a:bodyPr/>
          <a:lstStyle/>
          <a:p>
            <a:pPr algn="ctr"/>
            <a:r>
              <a:rPr lang="tr-TR" dirty="0" smtClean="0">
                <a:solidFill>
                  <a:srgbClr val="002060"/>
                </a:solidFill>
                <a:latin typeface="Imprint MT Shadow" panose="04020605060303030202" pitchFamily="82" charset="0"/>
              </a:rPr>
              <a:t>KATILIMINIZDAN DOLAYI TEŞEKKÜR EDERİZ.</a:t>
            </a:r>
            <a:endParaRPr lang="tr-TR" dirty="0">
              <a:solidFill>
                <a:srgbClr val="002060"/>
              </a:solidFill>
              <a:latin typeface="Imprint MT Shadow" panose="04020605060303030202" pitchFamily="82" charset="0"/>
            </a:endParaRPr>
          </a:p>
        </p:txBody>
      </p:sp>
      <p:sp>
        <p:nvSpPr>
          <p:cNvPr id="3" name="Alt Başlık 2"/>
          <p:cNvSpPr>
            <a:spLocks noGrp="1"/>
          </p:cNvSpPr>
          <p:nvPr>
            <p:ph type="subTitle" idx="1"/>
          </p:nvPr>
        </p:nvSpPr>
        <p:spPr>
          <a:xfrm>
            <a:off x="1507067" y="4180228"/>
            <a:ext cx="7766936" cy="1811738"/>
          </a:xfrm>
        </p:spPr>
        <p:txBody>
          <a:bodyPr>
            <a:normAutofit fontScale="92500" lnSpcReduction="20000"/>
          </a:bodyPr>
          <a:lstStyle/>
          <a:p>
            <a:pPr algn="ctr"/>
            <a:r>
              <a:rPr lang="tr-TR" sz="2800" b="1" dirty="0" smtClean="0">
                <a:solidFill>
                  <a:srgbClr val="002060"/>
                </a:solidFill>
                <a:latin typeface="Imprint MT Shadow" panose="04020605060303030202" pitchFamily="82" charset="0"/>
              </a:rPr>
              <a:t>ETÜ DIŞ İLİŞKİLER</a:t>
            </a:r>
          </a:p>
          <a:p>
            <a:pPr algn="ctr"/>
            <a:r>
              <a:rPr lang="tr-TR" sz="2800" b="1" dirty="0" smtClean="0">
                <a:solidFill>
                  <a:srgbClr val="002060"/>
                </a:solidFill>
                <a:latin typeface="Imprint MT Shadow" panose="04020605060303030202" pitchFamily="82" charset="0"/>
              </a:rPr>
              <a:t> VE</a:t>
            </a:r>
          </a:p>
          <a:p>
            <a:pPr algn="ctr"/>
            <a:r>
              <a:rPr lang="tr-TR" sz="2800" b="1" dirty="0" smtClean="0">
                <a:solidFill>
                  <a:srgbClr val="002060"/>
                </a:solidFill>
                <a:latin typeface="Imprint MT Shadow" panose="04020605060303030202" pitchFamily="82" charset="0"/>
              </a:rPr>
              <a:t> ERASMUS KURUM KOORDİNATÖRLÜĞÜ</a:t>
            </a:r>
          </a:p>
          <a:p>
            <a:pPr algn="ctr"/>
            <a:r>
              <a:rPr lang="tr-TR" sz="2800" b="1" dirty="0" smtClean="0">
                <a:solidFill>
                  <a:srgbClr val="FF0000"/>
                </a:solidFill>
                <a:latin typeface="Imprint MT Shadow" panose="04020605060303030202" pitchFamily="82" charset="0"/>
              </a:rPr>
              <a:t>2020-2021</a:t>
            </a:r>
          </a:p>
          <a:p>
            <a:pPr algn="ctr"/>
            <a:endParaRPr lang="tr-TR" sz="2800" b="1" dirty="0" smtClean="0">
              <a:solidFill>
                <a:srgbClr val="002060"/>
              </a:solidFill>
              <a:latin typeface="Imprint MT Shadow" panose="04020605060303030202" pitchFamily="82" charset="0"/>
            </a:endParaRPr>
          </a:p>
        </p:txBody>
      </p:sp>
    </p:spTree>
    <p:extLst>
      <p:ext uri="{BB962C8B-B14F-4D97-AF65-F5344CB8AC3E}">
        <p14:creationId xmlns:p14="http://schemas.microsoft.com/office/powerpoint/2010/main" val="2169785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Topluma</a:t>
            </a:r>
            <a:r>
              <a:rPr lang="tr-TR" altLang="en-US" b="1" dirty="0">
                <a:solidFill>
                  <a:schemeClr val="accent2">
                    <a:lumMod val="50000"/>
                  </a:schemeClr>
                </a:solidFill>
              </a:rPr>
              <a:t> </a:t>
            </a:r>
            <a:r>
              <a:rPr lang="tr-TR" altLang="en-US" sz="3200" b="1" dirty="0">
                <a:solidFill>
                  <a:srgbClr val="002060"/>
                </a:solidFill>
                <a:latin typeface="Imprint MT Shadow" panose="04020605060303030202" pitchFamily="82" charset="0"/>
              </a:rPr>
              <a:t>Kazandırdıkları</a:t>
            </a:r>
            <a:r>
              <a:rPr lang="tr-TR" altLang="en-US" b="1" dirty="0">
                <a:solidFill>
                  <a:schemeClr val="accent2">
                    <a:lumMod val="50000"/>
                  </a:schemeClr>
                </a:solidFill>
              </a:rPr>
              <a:t> </a:t>
            </a:r>
            <a:r>
              <a:rPr lang="tr-TR" altLang="en-US" b="1" dirty="0"/>
              <a:t/>
            </a:r>
            <a:br>
              <a:rPr lang="tr-TR" altLang="en-US" b="1" dirty="0"/>
            </a:br>
            <a:endParaRPr lang="tr-TR" dirty="0"/>
          </a:p>
        </p:txBody>
      </p:sp>
      <p:sp>
        <p:nvSpPr>
          <p:cNvPr id="3" name="İçerik Yer Tutucusu 2"/>
          <p:cNvSpPr>
            <a:spLocks noGrp="1"/>
          </p:cNvSpPr>
          <p:nvPr>
            <p:ph idx="1"/>
          </p:nvPr>
        </p:nvSpPr>
        <p:spPr>
          <a:xfrm>
            <a:off x="677333" y="1436915"/>
            <a:ext cx="9054495" cy="4023359"/>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AB ile entegrasyon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Eğitimde kalitenin artırılması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 şehrine ekonomik ve kültürel canlılık kazandırması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Kültürlerin etkileşimi, farklı kültürleri tanıyarak önyargıların kırılması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Türkiye'nin tanıtımı </a:t>
            </a:r>
          </a:p>
          <a:p>
            <a:endParaRPr lang="tr-TR" dirty="0"/>
          </a:p>
        </p:txBody>
      </p:sp>
    </p:spTree>
    <p:extLst>
      <p:ext uri="{BB962C8B-B14F-4D97-AF65-F5344CB8AC3E}">
        <p14:creationId xmlns:p14="http://schemas.microsoft.com/office/powerpoint/2010/main" val="32725376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575095"/>
            <a:ext cx="8596668" cy="1320800"/>
          </a:xfrm>
        </p:spPr>
        <p:txBody>
          <a:bodyPr/>
          <a:lstStyle/>
          <a:p>
            <a:r>
              <a:rPr lang="tr-TR" altLang="en-US" sz="3200" b="1" dirty="0">
                <a:solidFill>
                  <a:srgbClr val="002060"/>
                </a:solidFill>
                <a:latin typeface="Imprint MT Shadow" panose="04020605060303030202" pitchFamily="82" charset="0"/>
              </a:rPr>
              <a:t>Üniversitelere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06287"/>
            <a:ext cx="8596668" cy="4735076"/>
          </a:xfrm>
        </p:spPr>
        <p:txBody>
          <a:bodyPr>
            <a:normAutofit/>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Uluslararası tecrübe ve itibar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Tanıtım / </a:t>
            </a:r>
            <a:r>
              <a:rPr lang="tr-TR" altLang="en-US" sz="2600" dirty="0" err="1">
                <a:solidFill>
                  <a:srgbClr val="002060"/>
                </a:solidFill>
              </a:rPr>
              <a:t>uluslararasılaşma</a:t>
            </a:r>
            <a:endParaRPr lang="tr-TR" altLang="en-US" sz="2600" dirty="0">
              <a:solidFill>
                <a:srgbClr val="002060"/>
              </a:solidFill>
            </a:endParaRP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Projelere ve değişime kaynak temini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Kendini yenileme / geliştirme yoluyla kalitenin arttırılması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Üniversiteler arası rekabet</a:t>
            </a:r>
            <a:endParaRPr lang="tr-TR" sz="2600" dirty="0">
              <a:solidFill>
                <a:srgbClr val="002060"/>
              </a:solidFill>
            </a:endParaRPr>
          </a:p>
        </p:txBody>
      </p:sp>
    </p:spTree>
    <p:extLst>
      <p:ext uri="{BB962C8B-B14F-4D97-AF65-F5344CB8AC3E}">
        <p14:creationId xmlns:p14="http://schemas.microsoft.com/office/powerpoint/2010/main" val="1300082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en-US" sz="3200" b="1" dirty="0">
                <a:solidFill>
                  <a:srgbClr val="002060"/>
                </a:solidFill>
                <a:latin typeface="Imprint MT Shadow" panose="04020605060303030202" pitchFamily="82" charset="0"/>
              </a:rPr>
              <a:t>Öğrencilere Kazandırdıkları</a:t>
            </a:r>
            <a:r>
              <a:rPr lang="tr-TR" altLang="en-US" b="1" dirty="0"/>
              <a:t/>
            </a:r>
            <a:br>
              <a:rPr lang="tr-TR" altLang="en-US" b="1" dirty="0"/>
            </a:br>
            <a:endParaRPr lang="tr-TR" dirty="0"/>
          </a:p>
        </p:txBody>
      </p:sp>
      <p:sp>
        <p:nvSpPr>
          <p:cNvPr id="3" name="İçerik Yer Tutucusu 2"/>
          <p:cNvSpPr>
            <a:spLocks noGrp="1"/>
          </p:cNvSpPr>
          <p:nvPr>
            <p:ph idx="1"/>
          </p:nvPr>
        </p:nvSpPr>
        <p:spPr>
          <a:xfrm>
            <a:off x="677334" y="1332411"/>
            <a:ext cx="8596668" cy="4708951"/>
          </a:xfrm>
        </p:spPr>
        <p:txBody>
          <a:bodyPr/>
          <a:lstStyle/>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Yurtdışı deneyimi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Çok kültürlü ortamda ders işleme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Değişik kültürleri tanıma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Kendi kültürünü tanıtma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Yeni arkadaşlar edinme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Eğitim sonrası iş/mesleki bağlantılar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okulda öğrenci olabilme </a:t>
            </a:r>
          </a:p>
          <a:p>
            <a:pPr marL="0" lvl="1" indent="0" defTabSz="488950">
              <a:lnSpc>
                <a:spcPct val="90000"/>
              </a:lnSpc>
              <a:spcBef>
                <a:spcPct val="0"/>
              </a:spcBef>
              <a:spcAft>
                <a:spcPct val="15000"/>
              </a:spcAft>
              <a:buFont typeface="Wingdings" panose="05000000000000000000" pitchFamily="2" charset="2"/>
              <a:buChar char="Ø"/>
            </a:pPr>
            <a:r>
              <a:rPr lang="tr-TR" altLang="en-US" sz="2600" dirty="0">
                <a:solidFill>
                  <a:srgbClr val="002060"/>
                </a:solidFill>
              </a:rPr>
              <a:t>Farklı bir sistem görebilme </a:t>
            </a:r>
          </a:p>
          <a:p>
            <a:endParaRPr lang="tr-TR" dirty="0"/>
          </a:p>
        </p:txBody>
      </p:sp>
    </p:spTree>
    <p:extLst>
      <p:ext uri="{BB962C8B-B14F-4D97-AF65-F5344CB8AC3E}">
        <p14:creationId xmlns:p14="http://schemas.microsoft.com/office/powerpoint/2010/main" val="448416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67277" y="764379"/>
            <a:ext cx="6096000" cy="800219"/>
          </a:xfrm>
          <a:prstGeom prst="rect">
            <a:avLst/>
          </a:prstGeom>
        </p:spPr>
        <p:txBody>
          <a:bodyPr>
            <a:spAutoFit/>
          </a:bodyPr>
          <a:lstStyle/>
          <a:p>
            <a:r>
              <a:rPr lang="tr-TR" sz="2800" b="1" dirty="0">
                <a:solidFill>
                  <a:schemeClr val="accent2">
                    <a:lumMod val="50000"/>
                  </a:schemeClr>
                </a:solidFill>
                <a:latin typeface="Imprint MT Shadow" panose="04020605060303030202" pitchFamily="82" charset="0"/>
                <a:ea typeface="+mj-ea"/>
                <a:cs typeface="+mj-cs"/>
              </a:rPr>
              <a:t>PROGRAMA DAHİL ÜLKELER</a:t>
            </a:r>
            <a:r>
              <a:rPr lang="tr-TR" dirty="0"/>
              <a:t/>
            </a:r>
            <a:br>
              <a:rPr lang="tr-TR" dirty="0"/>
            </a:br>
            <a:endParaRPr lang="tr-TR" dirty="0"/>
          </a:p>
        </p:txBody>
      </p:sp>
      <p:sp>
        <p:nvSpPr>
          <p:cNvPr id="58" name="İçerik Yer Tutucusu 2"/>
          <p:cNvSpPr txBox="1">
            <a:spLocks/>
          </p:cNvSpPr>
          <p:nvPr/>
        </p:nvSpPr>
        <p:spPr>
          <a:xfrm>
            <a:off x="764284" y="1768657"/>
            <a:ext cx="8028892" cy="4525963"/>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tr-TR" sz="2400" dirty="0" smtClean="0">
                <a:solidFill>
                  <a:srgbClr val="002060"/>
                </a:solidFill>
              </a:rPr>
              <a:t>27 </a:t>
            </a:r>
            <a:r>
              <a:rPr lang="tr-TR" sz="2400" dirty="0">
                <a:solidFill>
                  <a:srgbClr val="002060"/>
                </a:solidFill>
              </a:rPr>
              <a:t>Avrupa Birliği üyesi ülke </a:t>
            </a:r>
          </a:p>
          <a:p>
            <a:pPr marL="457200" indent="-457200" algn="l">
              <a:buFont typeface="Wingdings" panose="05000000000000000000" pitchFamily="2" charset="2"/>
              <a:buChar char="Ø"/>
            </a:pPr>
            <a:r>
              <a:rPr lang="tr-TR" sz="2400" dirty="0">
                <a:solidFill>
                  <a:srgbClr val="002060"/>
                </a:solidFill>
              </a:rPr>
              <a:t>4 EFTA (Avrupa Serbest Ticaret Birliği) üyesi ülke: </a:t>
            </a:r>
            <a:r>
              <a:rPr lang="tr-TR" sz="2400" dirty="0" smtClean="0">
                <a:solidFill>
                  <a:srgbClr val="002060"/>
                </a:solidFill>
              </a:rPr>
              <a:t>İsviçre, </a:t>
            </a:r>
            <a:r>
              <a:rPr lang="tr-TR" sz="2400" dirty="0">
                <a:solidFill>
                  <a:srgbClr val="002060"/>
                </a:solidFill>
              </a:rPr>
              <a:t>İzlanda, Lihtenştayn ve Norveç </a:t>
            </a:r>
          </a:p>
          <a:p>
            <a:pPr marL="457200" indent="-457200" algn="l">
              <a:buFont typeface="Wingdings" panose="05000000000000000000" pitchFamily="2" charset="2"/>
              <a:buChar char="Ø"/>
            </a:pPr>
            <a:r>
              <a:rPr lang="tr-TR" sz="2400" dirty="0">
                <a:solidFill>
                  <a:srgbClr val="002060"/>
                </a:solidFill>
              </a:rPr>
              <a:t>2 AB adayı ülke: Türkiye ve Makedonya  </a:t>
            </a:r>
          </a:p>
          <a:p>
            <a:pPr marL="457200" indent="-457200" algn="l">
              <a:buFont typeface="Wingdings" panose="05000000000000000000" pitchFamily="2" charset="2"/>
              <a:buChar char="Ø"/>
            </a:pPr>
            <a:r>
              <a:rPr lang="tr-TR" sz="2400" dirty="0">
                <a:solidFill>
                  <a:srgbClr val="002060"/>
                </a:solidFill>
              </a:rPr>
              <a:t>Program Üyesi toplam </a:t>
            </a:r>
            <a:r>
              <a:rPr lang="tr-TR" sz="2400" dirty="0" smtClean="0">
                <a:solidFill>
                  <a:srgbClr val="002060"/>
                </a:solidFill>
              </a:rPr>
              <a:t>33 </a:t>
            </a:r>
            <a:r>
              <a:rPr lang="tr-TR" sz="2400" dirty="0">
                <a:solidFill>
                  <a:srgbClr val="002060"/>
                </a:solidFill>
              </a:rPr>
              <a:t>ülke </a:t>
            </a:r>
          </a:p>
          <a:p>
            <a:pPr algn="l"/>
            <a:endParaRPr lang="tr-TR" sz="2400" dirty="0">
              <a:solidFill>
                <a:srgbClr val="002060"/>
              </a:solidFill>
            </a:endParaRPr>
          </a:p>
          <a:p>
            <a:pPr algn="l"/>
            <a:endParaRPr lang="tr-TR" sz="2400" dirty="0">
              <a:solidFill>
                <a:srgbClr val="002060"/>
              </a:solidFill>
            </a:endParaRPr>
          </a:p>
        </p:txBody>
      </p:sp>
    </p:spTree>
    <p:extLst>
      <p:ext uri="{BB962C8B-B14F-4D97-AF65-F5344CB8AC3E}">
        <p14:creationId xmlns:p14="http://schemas.microsoft.com/office/powerpoint/2010/main" val="235017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93673" y="764053"/>
            <a:ext cx="7766936" cy="634776"/>
          </a:xfrm>
        </p:spPr>
        <p:txBody>
          <a:bodyPr/>
          <a:lstStyle/>
          <a:p>
            <a:pPr algn="l"/>
            <a:r>
              <a:rPr lang="tr-TR" sz="3200" b="1" dirty="0">
                <a:solidFill>
                  <a:srgbClr val="002060"/>
                </a:solidFill>
                <a:latin typeface="Imprint MT Shadow" panose="04020605060303030202" pitchFamily="82" charset="0"/>
              </a:rPr>
              <a:t>GİDEN ÖĞRENCİ HAREKETLİLİĞİ</a:t>
            </a:r>
          </a:p>
        </p:txBody>
      </p:sp>
      <p:sp>
        <p:nvSpPr>
          <p:cNvPr id="6" name="Rectangle 3"/>
          <p:cNvSpPr txBox="1">
            <a:spLocks noChangeArrowheads="1"/>
          </p:cNvSpPr>
          <p:nvPr/>
        </p:nvSpPr>
        <p:spPr>
          <a:xfrm>
            <a:off x="847680" y="1593669"/>
            <a:ext cx="9019801" cy="4385101"/>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lnSpc>
                <a:spcPct val="90000"/>
              </a:lnSpc>
              <a:defRPr/>
            </a:pPr>
            <a:r>
              <a:rPr lang="tr-TR" sz="2400" b="1" dirty="0">
                <a:solidFill>
                  <a:schemeClr val="accent2">
                    <a:lumMod val="50000"/>
                  </a:schemeClr>
                </a:solidFill>
              </a:rPr>
              <a:t>Başvurunun kabulü için gereken asgari şartlar:</a:t>
            </a:r>
          </a:p>
          <a:p>
            <a:pPr algn="l">
              <a:lnSpc>
                <a:spcPct val="90000"/>
              </a:lnSpc>
              <a:defRPr/>
            </a:pPr>
            <a:endParaRPr lang="tr-TR" sz="2400" dirty="0">
              <a:solidFill>
                <a:srgbClr val="002060"/>
              </a:solidFill>
            </a:endParaRPr>
          </a:p>
          <a:p>
            <a:pPr algn="l">
              <a:lnSpc>
                <a:spcPct val="90000"/>
              </a:lnSpc>
              <a:defRPr/>
            </a:pPr>
            <a:r>
              <a:rPr lang="tr-TR" sz="2400" dirty="0" err="1" smtClean="0">
                <a:solidFill>
                  <a:srgbClr val="002060"/>
                </a:solidFill>
              </a:rPr>
              <a:t>ETÜ’de</a:t>
            </a:r>
            <a:r>
              <a:rPr lang="tr-TR" sz="2400" dirty="0" smtClean="0">
                <a:solidFill>
                  <a:srgbClr val="002060"/>
                </a:solidFill>
              </a:rPr>
              <a:t> tam </a:t>
            </a:r>
            <a:r>
              <a:rPr lang="tr-TR" sz="2400" dirty="0">
                <a:solidFill>
                  <a:srgbClr val="002060"/>
                </a:solidFill>
              </a:rPr>
              <a:t>zamanlı kayıtlı öğrenci </a:t>
            </a:r>
            <a:r>
              <a:rPr lang="tr-TR" sz="2400" dirty="0" smtClean="0">
                <a:solidFill>
                  <a:srgbClr val="002060"/>
                </a:solidFill>
              </a:rPr>
              <a:t>olmak, </a:t>
            </a:r>
          </a:p>
          <a:p>
            <a:pPr algn="l">
              <a:lnSpc>
                <a:spcPct val="90000"/>
              </a:lnSpc>
              <a:defRPr/>
            </a:pPr>
            <a:endParaRPr lang="tr-TR" sz="2400" dirty="0">
              <a:solidFill>
                <a:srgbClr val="002060"/>
              </a:solidFill>
            </a:endParaRPr>
          </a:p>
          <a:p>
            <a:pPr algn="l">
              <a:lnSpc>
                <a:spcPct val="90000"/>
              </a:lnSpc>
              <a:defRPr/>
            </a:pPr>
            <a:r>
              <a:rPr lang="tr-TR" sz="2400" dirty="0">
                <a:solidFill>
                  <a:srgbClr val="002060"/>
                </a:solidFill>
              </a:rPr>
              <a:t>Akademik Genel Not Ortalamasının(AGNO)Lisans öğrencileri için asgari </a:t>
            </a:r>
            <a:r>
              <a:rPr lang="tr-TR" sz="2400" dirty="0">
                <a:solidFill>
                  <a:srgbClr val="FF0000"/>
                </a:solidFill>
              </a:rPr>
              <a:t>2.20/4.00</a:t>
            </a:r>
            <a:r>
              <a:rPr lang="tr-TR" sz="2400" dirty="0">
                <a:solidFill>
                  <a:srgbClr val="002060"/>
                </a:solidFill>
              </a:rPr>
              <a:t>; Yüksek Lisans ve Doktora öğrencileri için asgari </a:t>
            </a:r>
            <a:r>
              <a:rPr lang="tr-TR" sz="2400" dirty="0">
                <a:solidFill>
                  <a:srgbClr val="FF0000"/>
                </a:solidFill>
              </a:rPr>
              <a:t>2.50/4.00</a:t>
            </a:r>
            <a:r>
              <a:rPr lang="tr-TR" sz="2400" dirty="0">
                <a:solidFill>
                  <a:srgbClr val="002060"/>
                </a:solidFill>
              </a:rPr>
              <a:t> </a:t>
            </a:r>
            <a:r>
              <a:rPr lang="tr-TR" sz="2400" dirty="0" smtClean="0">
                <a:solidFill>
                  <a:srgbClr val="002060"/>
                </a:solidFill>
              </a:rPr>
              <a:t>olması</a:t>
            </a:r>
          </a:p>
          <a:p>
            <a:pPr algn="l">
              <a:lnSpc>
                <a:spcPct val="90000"/>
              </a:lnSpc>
              <a:defRPr/>
            </a:pPr>
            <a:endParaRPr lang="tr-TR" sz="2400" dirty="0">
              <a:solidFill>
                <a:srgbClr val="002060"/>
              </a:solidFill>
            </a:endParaRPr>
          </a:p>
          <a:p>
            <a:pPr marL="971550" lvl="1" indent="-571500" algn="just">
              <a:buClr>
                <a:schemeClr val="accent5">
                  <a:lumMod val="50000"/>
                </a:schemeClr>
              </a:buClr>
              <a:buFont typeface="Wingdings" pitchFamily="2" charset="2"/>
              <a:buChar char="Ø"/>
            </a:pPr>
            <a:endParaRPr lang="tr-TR" sz="2200" dirty="0" smtClean="0"/>
          </a:p>
        </p:txBody>
      </p:sp>
    </p:spTree>
    <p:extLst>
      <p:ext uri="{BB962C8B-B14F-4D97-AF65-F5344CB8AC3E}">
        <p14:creationId xmlns:p14="http://schemas.microsoft.com/office/powerpoint/2010/main" val="2469833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8782" y="502172"/>
            <a:ext cx="9251020" cy="640590"/>
          </a:xfrm>
        </p:spPr>
        <p:txBody>
          <a:bodyPr/>
          <a:lstStyle/>
          <a:p>
            <a:pPr algn="l"/>
            <a:r>
              <a:rPr lang="tr-TR" sz="2800" b="1" dirty="0">
                <a:solidFill>
                  <a:srgbClr val="002060"/>
                </a:solidFill>
                <a:latin typeface="Imprint MT Shadow" panose="04020605060303030202" pitchFamily="82" charset="0"/>
              </a:rPr>
              <a:t>ERASMUS YABANCI DİL </a:t>
            </a:r>
            <a:r>
              <a:rPr lang="tr-TR" sz="2800" b="1" dirty="0" smtClean="0">
                <a:solidFill>
                  <a:srgbClr val="002060"/>
                </a:solidFill>
                <a:latin typeface="Imprint MT Shadow" panose="04020605060303030202" pitchFamily="82" charset="0"/>
              </a:rPr>
              <a:t>SINAVI HAKKINDA NELERİ BİLMELİYİM?</a:t>
            </a:r>
            <a:endParaRPr lang="tr-TR" sz="2800" b="1" dirty="0">
              <a:solidFill>
                <a:srgbClr val="002060"/>
              </a:solidFill>
              <a:latin typeface="Imprint MT Shadow" panose="04020605060303030202" pitchFamily="82" charset="0"/>
            </a:endParaRPr>
          </a:p>
        </p:txBody>
      </p:sp>
      <p:sp>
        <p:nvSpPr>
          <p:cNvPr id="6" name="Rectangle 3"/>
          <p:cNvSpPr txBox="1">
            <a:spLocks noChangeArrowheads="1"/>
          </p:cNvSpPr>
          <p:nvPr/>
        </p:nvSpPr>
        <p:spPr>
          <a:xfrm>
            <a:off x="969898" y="1334668"/>
            <a:ext cx="9008115" cy="5166616"/>
          </a:xfrm>
          <a:prstGeom prst="rect">
            <a:avLst/>
          </a:prstGeom>
        </p:spPr>
        <p:txBody>
          <a:bodyPr vert="horz" lIns="91440" tIns="45720" rIns="91440" bIns="45720" rtlCol="0" anchor="t">
            <a:normAutofit/>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ctr" fontAlgn="ctr"/>
            <a:r>
              <a:rPr lang="tr-TR" sz="2800" b="1" dirty="0" smtClean="0">
                <a:solidFill>
                  <a:srgbClr val="FF0000"/>
                </a:solidFill>
                <a:latin typeface="Imprint MT Shadow" panose="04020605060303030202" pitchFamily="82" charset="0"/>
                <a:ea typeface="+mj-ea"/>
                <a:cs typeface="+mj-cs"/>
              </a:rPr>
              <a:t>29 Nisan 2021 </a:t>
            </a:r>
          </a:p>
          <a:p>
            <a:pPr algn="ctr" fontAlgn="ctr"/>
            <a:r>
              <a:rPr lang="tr-TR" sz="2800" b="1" dirty="0" smtClean="0">
                <a:solidFill>
                  <a:srgbClr val="FF0000"/>
                </a:solidFill>
                <a:latin typeface="Imprint MT Shadow" panose="04020605060303030202" pitchFamily="82" charset="0"/>
                <a:ea typeface="+mj-ea"/>
                <a:cs typeface="+mj-cs"/>
              </a:rPr>
              <a:t>Online Yabancı </a:t>
            </a:r>
            <a:r>
              <a:rPr lang="tr-TR" sz="2800" b="1" dirty="0">
                <a:solidFill>
                  <a:srgbClr val="FF0000"/>
                </a:solidFill>
                <a:latin typeface="Imprint MT Shadow" panose="04020605060303030202" pitchFamily="82" charset="0"/>
                <a:ea typeface="+mj-ea"/>
                <a:cs typeface="+mj-cs"/>
              </a:rPr>
              <a:t>Dil Sınavı</a:t>
            </a:r>
          </a:p>
          <a:p>
            <a:pPr algn="just">
              <a:lnSpc>
                <a:spcPct val="90000"/>
              </a:lnSpc>
              <a:buClr>
                <a:srgbClr val="FF0000"/>
              </a:buClr>
              <a:buSzTx/>
              <a:buFont typeface="Wingdings" pitchFamily="2" charset="2"/>
              <a:buNone/>
            </a:pPr>
            <a:endParaRPr lang="tr-TR" sz="2400" dirty="0" smtClean="0"/>
          </a:p>
          <a:p>
            <a:pPr algn="just">
              <a:lnSpc>
                <a:spcPct val="90000"/>
              </a:lnSpc>
              <a:buClr>
                <a:schemeClr val="accent1">
                  <a:lumMod val="60000"/>
                  <a:lumOff val="40000"/>
                </a:schemeClr>
              </a:buClr>
              <a:buSzTx/>
              <a:buFont typeface="Wingdings" pitchFamily="2" charset="2"/>
              <a:buChar char="Ø"/>
            </a:pPr>
            <a:r>
              <a:rPr lang="tr-TR" sz="2000" dirty="0" err="1" smtClean="0">
                <a:solidFill>
                  <a:srgbClr val="002060"/>
                </a:solidFill>
              </a:rPr>
              <a:t>Erasmus</a:t>
            </a:r>
            <a:r>
              <a:rPr lang="tr-TR" sz="2000" dirty="0" smtClean="0">
                <a:solidFill>
                  <a:srgbClr val="002060"/>
                </a:solidFill>
              </a:rPr>
              <a:t> Koordinatörlüğü başvuru </a:t>
            </a:r>
            <a:r>
              <a:rPr lang="tr-TR" sz="2000" dirty="0">
                <a:solidFill>
                  <a:srgbClr val="002060"/>
                </a:solidFill>
              </a:rPr>
              <a:t>sırasında </a:t>
            </a:r>
            <a:r>
              <a:rPr lang="tr-TR" sz="2000" dirty="0" err="1">
                <a:solidFill>
                  <a:srgbClr val="002060"/>
                </a:solidFill>
              </a:rPr>
              <a:t>Erasmus</a:t>
            </a:r>
            <a:r>
              <a:rPr lang="tr-TR" sz="2000" dirty="0">
                <a:solidFill>
                  <a:srgbClr val="002060"/>
                </a:solidFill>
              </a:rPr>
              <a:t> Yabancı dil sınavına gireceğini beyan eden ve güncel transkripti doğrultusunda minimum </a:t>
            </a:r>
            <a:r>
              <a:rPr lang="tr-TR" sz="2000" dirty="0" err="1">
                <a:solidFill>
                  <a:srgbClr val="002060"/>
                </a:solidFill>
              </a:rPr>
              <a:t>AGNO’ya</a:t>
            </a:r>
            <a:r>
              <a:rPr lang="tr-TR" sz="2000" dirty="0">
                <a:solidFill>
                  <a:srgbClr val="002060"/>
                </a:solidFill>
              </a:rPr>
              <a:t> sahip öğrencilerden oluşan bir sınav listesi yayınlayacaktır.</a:t>
            </a:r>
          </a:p>
          <a:p>
            <a:pPr algn="just">
              <a:lnSpc>
                <a:spcPct val="90000"/>
              </a:lnSpc>
              <a:buClr>
                <a:schemeClr val="accent1">
                  <a:lumMod val="60000"/>
                  <a:lumOff val="40000"/>
                </a:schemeClr>
              </a:buClr>
              <a:buSzTx/>
              <a:buFont typeface="Wingdings" pitchFamily="2" charset="2"/>
              <a:buChar char="Ø"/>
            </a:pPr>
            <a:r>
              <a:rPr lang="tr-TR" sz="2000" dirty="0">
                <a:solidFill>
                  <a:srgbClr val="002060"/>
                </a:solidFill>
              </a:rPr>
              <a:t>Erasmus Yabancı Dil sınavına girmeyeceğini, son iki yıl içinde yapılmış olan </a:t>
            </a:r>
            <a:r>
              <a:rPr lang="tr-TR" sz="2000" dirty="0" smtClean="0">
                <a:solidFill>
                  <a:srgbClr val="002060"/>
                </a:solidFill>
              </a:rPr>
              <a:t>YDS/YÖKDİL </a:t>
            </a:r>
            <a:r>
              <a:rPr lang="tr-TR" sz="2000" dirty="0">
                <a:solidFill>
                  <a:srgbClr val="002060"/>
                </a:solidFill>
              </a:rPr>
              <a:t>veya TOEFL sınavına ait bir sınav sonucunu kullanmak istediğini beyan eden  öğrencilerin ise ilgili sınavlara ait sınav sonuç belgesini imza karşılığı Erasmus Ofisine teslim etmesi gerekmektedir. </a:t>
            </a:r>
            <a:endParaRPr lang="tr-TR" sz="2000" dirty="0" smtClean="0">
              <a:solidFill>
                <a:srgbClr val="002060"/>
              </a:solidFill>
            </a:endParaRPr>
          </a:p>
          <a:p>
            <a:pPr algn="just">
              <a:lnSpc>
                <a:spcPct val="90000"/>
              </a:lnSpc>
              <a:buClr>
                <a:schemeClr val="accent1">
                  <a:lumMod val="60000"/>
                  <a:lumOff val="40000"/>
                </a:schemeClr>
              </a:buClr>
              <a:buSzTx/>
              <a:buFont typeface="Wingdings" pitchFamily="2" charset="2"/>
              <a:buChar char="Ø"/>
            </a:pPr>
            <a:r>
              <a:rPr lang="tr-TR" sz="2000" dirty="0" smtClean="0">
                <a:solidFill>
                  <a:srgbClr val="002060"/>
                </a:solidFill>
              </a:rPr>
              <a:t>Sınav </a:t>
            </a:r>
            <a:r>
              <a:rPr lang="tr-TR" sz="2000" dirty="0">
                <a:solidFill>
                  <a:srgbClr val="002060"/>
                </a:solidFill>
              </a:rPr>
              <a:t>İngilizce dilinde yapılacaktır. Minimum başarı puanı </a:t>
            </a:r>
            <a:r>
              <a:rPr lang="tr-TR" sz="2000" dirty="0" smtClean="0">
                <a:solidFill>
                  <a:srgbClr val="FF0000"/>
                </a:solidFill>
              </a:rPr>
              <a:t>55/100</a:t>
            </a:r>
            <a:r>
              <a:rPr lang="tr-TR" sz="2000" dirty="0" smtClean="0">
                <a:solidFill>
                  <a:srgbClr val="002060"/>
                </a:solidFill>
              </a:rPr>
              <a:t>’dir</a:t>
            </a:r>
            <a:r>
              <a:rPr lang="tr-TR" sz="2000" dirty="0">
                <a:solidFill>
                  <a:srgbClr val="002060"/>
                </a:solidFill>
              </a:rPr>
              <a:t>. </a:t>
            </a:r>
          </a:p>
          <a:p>
            <a:pPr algn="just">
              <a:lnSpc>
                <a:spcPct val="90000"/>
              </a:lnSpc>
              <a:buClr>
                <a:schemeClr val="accent1">
                  <a:lumMod val="60000"/>
                  <a:lumOff val="40000"/>
                </a:schemeClr>
              </a:buClr>
              <a:buFont typeface="Wingdings" pitchFamily="2" charset="2"/>
              <a:buChar char="Ø"/>
            </a:pPr>
            <a:r>
              <a:rPr lang="tr-TR" sz="2000" dirty="0">
                <a:solidFill>
                  <a:srgbClr val="002060"/>
                </a:solidFill>
              </a:rPr>
              <a:t>Yabancı dil sınavı sonuçları </a:t>
            </a:r>
            <a:r>
              <a:rPr lang="tr-TR" sz="2000" dirty="0" smtClean="0">
                <a:solidFill>
                  <a:srgbClr val="002060"/>
                </a:solidFill>
              </a:rPr>
              <a:t>Dış İlişkiler Koordinatörlüğü web </a:t>
            </a:r>
            <a:r>
              <a:rPr lang="tr-TR" sz="2000" dirty="0">
                <a:solidFill>
                  <a:srgbClr val="002060"/>
                </a:solidFill>
              </a:rPr>
              <a:t>sayfasında ilan edilecektir.</a:t>
            </a:r>
          </a:p>
          <a:p>
            <a:pPr algn="just">
              <a:lnSpc>
                <a:spcPct val="90000"/>
              </a:lnSpc>
              <a:buClr>
                <a:schemeClr val="accent1">
                  <a:lumMod val="60000"/>
                  <a:lumOff val="40000"/>
                </a:schemeClr>
              </a:buClr>
              <a:buSzTx/>
              <a:buFont typeface="Wingdings" pitchFamily="2" charset="2"/>
              <a:buChar char="Ø"/>
            </a:pPr>
            <a:endParaRPr lang="tr-TR" sz="2400" dirty="0"/>
          </a:p>
        </p:txBody>
      </p:sp>
    </p:spTree>
    <p:extLst>
      <p:ext uri="{BB962C8B-B14F-4D97-AF65-F5344CB8AC3E}">
        <p14:creationId xmlns:p14="http://schemas.microsoft.com/office/powerpoint/2010/main" val="3805281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783</TotalTime>
  <Words>1593</Words>
  <Application>Microsoft Office PowerPoint</Application>
  <PresentationFormat>Geniş ekran</PresentationFormat>
  <Paragraphs>171</Paragraphs>
  <Slides>34</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34</vt:i4>
      </vt:variant>
    </vt:vector>
  </HeadingPairs>
  <TitlesOfParts>
    <vt:vector size="42" baseType="lpstr">
      <vt:lpstr>Arial</vt:lpstr>
      <vt:lpstr>Comic Sans MS</vt:lpstr>
      <vt:lpstr>Imprint MT Shadow</vt:lpstr>
      <vt:lpstr>Times New Roman</vt:lpstr>
      <vt:lpstr>Trebuchet MS</vt:lpstr>
      <vt:lpstr>Wingdings</vt:lpstr>
      <vt:lpstr>Wingdings 3</vt:lpstr>
      <vt:lpstr>Kristal</vt:lpstr>
      <vt:lpstr>ERZURUM TEKNİK ÜNİVERSİTESİ  ERASMUS KURUM KOORDİNATÖRLÜĞÜ  2020-2021 Akademik Yılı ERASMUS+ ÖĞRENCİ BİLGİLENDİRME TOPLANTISI</vt:lpstr>
      <vt:lpstr>GÜNDEM</vt:lpstr>
      <vt:lpstr>Erasmus+ </vt:lpstr>
      <vt:lpstr>Topluma Kazandırdıkları  </vt:lpstr>
      <vt:lpstr>Üniversitelere Kazandırdıkları </vt:lpstr>
      <vt:lpstr>Öğrencilere Kazandırdıkları </vt:lpstr>
      <vt:lpstr>PowerPoint Sunusu</vt:lpstr>
      <vt:lpstr>GİDEN ÖĞRENCİ HAREKETLİLİĞİ</vt:lpstr>
      <vt:lpstr>ERASMUS YABANCI DİL SINAVI HAKKINDA NELERİ BİLMELİYİM?</vt:lpstr>
      <vt:lpstr>PowerPoint Sunusu</vt:lpstr>
      <vt:lpstr>PowerPoint Sunusu</vt:lpstr>
      <vt:lpstr>Üniversitemiz Bölümler Bazında Erasmus+ İkili Anlaşmalara nereden ulaşabilirim?</vt:lpstr>
      <vt:lpstr>PowerPoint Sunusu</vt:lpstr>
      <vt:lpstr>Maddi destek alacak mıyım?</vt:lpstr>
      <vt:lpstr>ÜLKELERE GÖRE HİBE DAĞILIMI</vt:lpstr>
      <vt:lpstr>PowerPoint Sunusu</vt:lpstr>
      <vt:lpstr>PowerPoint Sunusu</vt:lpstr>
      <vt:lpstr>Kendime Uygun Staj Yerlerini Nasıl Bulabilirim?</vt:lpstr>
      <vt:lpstr>PowerPoint Sunusu</vt:lpstr>
      <vt:lpstr>Gidilen üniversiteye ücret ödenir mi?</vt:lpstr>
      <vt:lpstr>Yurtdışında alınan derslere ETÜ  denklik veriyor mu? </vt:lpstr>
      <vt:lpstr>Gittiğim üniversitede hangi dilde ders alacağım? </vt:lpstr>
      <vt:lpstr>Pasaportumu ücretsiz alabilir miyim?</vt:lpstr>
      <vt:lpstr>Nasıl vize alacağım? </vt:lpstr>
      <vt:lpstr>Nerede kalacağım? </vt:lpstr>
      <vt:lpstr>Erasmus programına katılırsam  okulum uzar mı?</vt:lpstr>
      <vt:lpstr>PEKİ HANGİ DURUMLARDA HİBEMDE KESİNTİ YAPILIR?</vt:lpstr>
      <vt:lpstr>Covid-19 Süreci ve Sık Sorulan Sorular </vt:lpstr>
      <vt:lpstr>PowerPoint Sunusu</vt:lpstr>
      <vt:lpstr>ETÜ ERASMUS WEB SAYFASINA NASIL ERİŞEBİLİRİM? </vt:lpstr>
      <vt:lpstr>PowerPoint Sunusu</vt:lpstr>
      <vt:lpstr>Türkiye Ulusal Ajansı ve Uygulama El Kitabı</vt:lpstr>
      <vt:lpstr>Son ve Önemli Bir Hatırlatma Olarak..</vt:lpstr>
      <vt:lpstr>KATILIMINIZDAN DOLAYI TEŞEKKÜR EDERİZ.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ERZURUM TEKNİK ÜNİVERSİTESİ  2015-2016 ERASMUS+  ERASMUS KOORDİNATÖRLERİ BİLGİLENDİRME TOPLANTISI</dc:title>
  <dc:creator>Asus7;Eren ÖZBEK</dc:creator>
  <cp:lastModifiedBy>etu</cp:lastModifiedBy>
  <cp:revision>95</cp:revision>
  <dcterms:created xsi:type="dcterms:W3CDTF">2015-04-05T10:01:34Z</dcterms:created>
  <dcterms:modified xsi:type="dcterms:W3CDTF">2021-04-08T08:48:28Z</dcterms:modified>
</cp:coreProperties>
</file>