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269" r:id="rId10"/>
    <p:sldId id="262" r:id="rId11"/>
    <p:sldId id="266" r:id="rId12"/>
    <p:sldId id="292" r:id="rId13"/>
    <p:sldId id="270" r:id="rId14"/>
    <p:sldId id="293" r:id="rId15"/>
    <p:sldId id="275" r:id="rId16"/>
    <p:sldId id="263" r:id="rId17"/>
    <p:sldId id="267" r:id="rId18"/>
    <p:sldId id="288" r:id="rId19"/>
    <p:sldId id="274" r:id="rId20"/>
    <p:sldId id="294" r:id="rId21"/>
    <p:sldId id="295" r:id="rId22"/>
    <p:sldId id="296" r:id="rId23"/>
    <p:sldId id="298" r:id="rId24"/>
    <p:sldId id="299" r:id="rId25"/>
    <p:sldId id="300" r:id="rId26"/>
    <p:sldId id="297" r:id="rId27"/>
    <p:sldId id="276" r:id="rId28"/>
    <p:sldId id="302" r:id="rId29"/>
    <p:sldId id="278" r:id="rId30"/>
    <p:sldId id="303" r:id="rId31"/>
    <p:sldId id="301" r:id="rId32"/>
    <p:sldId id="286"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73" d="100"/>
          <a:sy n="73" d="100"/>
        </p:scale>
        <p:origin x="63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10/20/2020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10/20/2020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75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2020-2021 Akademik Yılı</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20 Ekim 2020</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ect">
            <a:avLst/>
          </a:prstGeom>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1072998" y="58405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6333" y="274610"/>
            <a:ext cx="10900753" cy="1320800"/>
          </a:xfrm>
        </p:spPr>
        <p:txBody>
          <a:bodyPr>
            <a:normAutofit/>
          </a:bodyPr>
          <a:lstStyle/>
          <a:p>
            <a:r>
              <a:rPr lang="tr-TR" sz="2800" b="1" dirty="0" smtClean="0">
                <a:solidFill>
                  <a:schemeClr val="accent2">
                    <a:lumMod val="50000"/>
                  </a:schemeClr>
                </a:solidFill>
              </a:rPr>
              <a:t>Üniversitemiz Bölümler Bazında </a:t>
            </a:r>
            <a:r>
              <a:rPr lang="tr-TR" sz="2800" b="1" dirty="0" err="1" smtClean="0">
                <a:solidFill>
                  <a:schemeClr val="accent2">
                    <a:lumMod val="50000"/>
                  </a:schemeClr>
                </a:solidFill>
              </a:rPr>
              <a:t>Erasmus</a:t>
            </a:r>
            <a:r>
              <a:rPr lang="tr-TR" sz="2800" b="1" dirty="0" smtClean="0">
                <a:solidFill>
                  <a:schemeClr val="accent2">
                    <a:lumMod val="50000"/>
                  </a:schemeClr>
                </a:solidFill>
              </a:rPr>
              <a:t>+ İkili Anlaşmalara nereden ulaşabilirim?</a:t>
            </a:r>
            <a:endParaRPr lang="tr-TR" sz="2800" b="1" dirty="0">
              <a:solidFill>
                <a:schemeClr val="accent2">
                  <a:lumMod val="50000"/>
                </a:schemeClr>
              </a:solidFill>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4" name="Resim 3"/>
          <p:cNvPicPr>
            <a:picLocks noChangeAspect="1"/>
          </p:cNvPicPr>
          <p:nvPr/>
        </p:nvPicPr>
        <p:blipFill rotWithShape="1">
          <a:blip r:embed="rId2">
            <a:extLst>
              <a:ext uri="{28A0092B-C50C-407E-A947-70E740481C1C}">
                <a14:useLocalDpi xmlns:a14="http://schemas.microsoft.com/office/drawing/2010/main" val="0"/>
              </a:ext>
            </a:extLst>
          </a:blip>
          <a:srcRect l="133" t="42519" r="-133" b="-1997"/>
          <a:stretch/>
        </p:blipFill>
        <p:spPr>
          <a:xfrm>
            <a:off x="596475" y="2048850"/>
            <a:ext cx="9382026" cy="446726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rPr>
              <a:t>Maddi destek alacak mıyım?</a:t>
            </a:r>
            <a:endParaRPr lang="tr-TR" dirty="0">
              <a:solidFill>
                <a:schemeClr val="accent2">
                  <a:lumMod val="50000"/>
                </a:schemeClr>
              </a:solidFill>
            </a:endParaRPr>
          </a:p>
        </p:txBody>
      </p:sp>
      <p:sp>
        <p:nvSpPr>
          <p:cNvPr id="3" name="İçerik Yer Tutucusu 2"/>
          <p:cNvSpPr>
            <a:spLocks noGrp="1"/>
          </p:cNvSpPr>
          <p:nvPr>
            <p:ph idx="1"/>
          </p:nvPr>
        </p:nvSpPr>
        <p:spPr>
          <a:xfrm>
            <a:off x="677333" y="2160589"/>
            <a:ext cx="9180099" cy="3880773"/>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Hibe miktarı ayda ortalama 300-500 € arasında değişiklik gösterir. </a:t>
            </a:r>
            <a:r>
              <a:rPr lang="tr-TR" altLang="en-US" sz="2000" dirty="0" smtClean="0">
                <a:solidFill>
                  <a:schemeClr val="accent2">
                    <a:lumMod val="50000"/>
                  </a:schemeClr>
                </a:solidFill>
              </a:rPr>
              <a:t>2 </a:t>
            </a:r>
            <a:r>
              <a:rPr lang="tr-TR" altLang="en-US" sz="2000" dirty="0">
                <a:solidFill>
                  <a:schemeClr val="accent2">
                    <a:lumMod val="50000"/>
                  </a:schemeClr>
                </a:solidFill>
              </a:rPr>
              <a:t>Grup Program Ülkesi vardır.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destek 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DAĞILIMI</a:t>
            </a:r>
          </a:p>
        </p:txBody>
      </p:sp>
      <p:graphicFrame>
        <p:nvGraphicFramePr>
          <p:cNvPr id="6" name="Tablo 5"/>
          <p:cNvGraphicFramePr>
            <a:graphicFrameLocks noGrp="1"/>
          </p:cNvGraphicFramePr>
          <p:nvPr>
            <p:extLst>
              <p:ext uri="{D42A27DB-BD31-4B8C-83A1-F6EECF244321}">
                <p14:modId xmlns:p14="http://schemas.microsoft.com/office/powerpoint/2010/main" val="1802326333"/>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Danimarka</a:t>
                      </a:r>
                      <a:r>
                        <a:rPr lang="tr-TR" sz="1200" b="1" kern="1200" dirty="0">
                          <a:solidFill>
                            <a:schemeClr val="tx1"/>
                          </a:solidFill>
                          <a:latin typeface="Arial" panose="020B0604020202020204" pitchFamily="34" charset="0"/>
                          <a:ea typeface="+mn-ea"/>
                          <a:cs typeface="Arial" panose="020B0604020202020204" pitchFamily="34" charset="0"/>
                        </a:rPr>
                        <a:t>, Finlandiya, İrlanda, İsveç, İzlanda, Lihtenştayn, Lüksemburg, Norveç, Almanya, Avusturya, Belçika, Fransa, Güney Kıbrıs, Hollanda, İspanya, İtalya, Malta, Portekiz, </a:t>
                      </a:r>
                      <a:r>
                        <a:rPr lang="tr-TR" sz="1200" b="1" kern="1200" dirty="0" smtClean="0">
                          <a:solidFill>
                            <a:schemeClr val="tx1"/>
                          </a:solidFill>
                          <a:latin typeface="Arial" panose="020B0604020202020204" pitchFamily="34" charset="0"/>
                          <a:ea typeface="+mn-ea"/>
                          <a:cs typeface="Arial" panose="020B0604020202020204" pitchFamily="34" charset="0"/>
                        </a:rPr>
                        <a:t>Yunanistan</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500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a:solidFill>
                            <a:schemeClr val="tx1"/>
                          </a:solidFill>
                          <a:latin typeface="Arial" panose="020B0604020202020204" pitchFamily="34" charset="0"/>
                          <a:ea typeface="+mn-ea"/>
                          <a:cs typeface="Arial" panose="020B0604020202020204" pitchFamily="34" charset="0"/>
                        </a:rPr>
                        <a:t>600</a:t>
                      </a:r>
                      <a:endParaRPr lang="en-GB" sz="1200" b="1" kern="120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Bulgaristan, Çek Cumhuriyeti, Estonya, Hırvatistan, Letonya, Litvanya, Macaristan, Makedonya, Polonya, Romanya, </a:t>
                      </a:r>
                      <a:r>
                        <a:rPr lang="tr-TR" sz="1200" b="1" kern="1200" dirty="0" smtClean="0">
                          <a:solidFill>
                            <a:schemeClr val="tx1"/>
                          </a:solidFill>
                          <a:latin typeface="Arial" panose="020B0604020202020204" pitchFamily="34" charset="0"/>
                          <a:ea typeface="+mn-ea"/>
                          <a:cs typeface="Arial" panose="020B0604020202020204" pitchFamily="34" charset="0"/>
                        </a:rPr>
                        <a:t>Sırbistan, Slovakya</a:t>
                      </a:r>
                      <a:r>
                        <a:rPr lang="tr-TR" sz="1200" b="1" kern="1200" dirty="0">
                          <a:solidFill>
                            <a:schemeClr val="tx1"/>
                          </a:solidFill>
                          <a:latin typeface="Arial" panose="020B0604020202020204" pitchFamily="34" charset="0"/>
                          <a:ea typeface="+mn-ea"/>
                          <a:cs typeface="Arial" panose="020B0604020202020204" pitchFamily="34" charset="0"/>
                        </a:rPr>
                        <a:t>,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400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649225"/>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mj-lt"/>
              </a:rPr>
              <a:t>Staj </a:t>
            </a:r>
            <a:r>
              <a:rPr lang="tr-TR" sz="7000" b="1" dirty="0" smtClean="0">
                <a:solidFill>
                  <a:schemeClr val="accent2">
                    <a:lumMod val="50000"/>
                  </a:schemeClr>
                </a:solidFill>
                <a:latin typeface="+mj-lt"/>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4639" y="238666"/>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mj-lt"/>
                <a:ea typeface="+mj-ea"/>
                <a:cs typeface="+mj-cs"/>
              </a:rPr>
              <a:t>Belirlenen Miktardaki Hibelerin Ödemesi Nasıl Yapılır?</a:t>
            </a:r>
            <a:endParaRPr lang="tr-TR" sz="3200" b="1" dirty="0">
              <a:solidFill>
                <a:schemeClr val="accent2">
                  <a:lumMod val="50000"/>
                </a:schemeClr>
              </a:solidFill>
              <a:latin typeface="+mj-lt"/>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etmesi ve başarı </a:t>
            </a:r>
            <a:r>
              <a:rPr lang="tr-TR" sz="2000" dirty="0">
                <a:solidFill>
                  <a:srgbClr val="002060"/>
                </a:solidFill>
              </a:rPr>
              <a:t>oranı 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b="1" dirty="0">
                <a:solidFill>
                  <a:srgbClr val="002060"/>
                </a:solidFill>
                <a:latin typeface="Imprint MT Shadow" panose="04020605060303030202" pitchFamily="82" charset="0"/>
              </a:rPr>
              <a:t>GÜNDEM</a:t>
            </a:r>
          </a:p>
        </p:txBody>
      </p:sp>
      <p:sp>
        <p:nvSpPr>
          <p:cNvPr id="3" name="Alt Başlık 2"/>
          <p:cNvSpPr>
            <a:spLocks noGrp="1"/>
          </p:cNvSpPr>
          <p:nvPr>
            <p:ph type="subTitle" idx="1"/>
          </p:nvPr>
        </p:nvSpPr>
        <p:spPr>
          <a:xfrm>
            <a:off x="1507067" y="1914306"/>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Detayları</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Başvuru Şartları ve Yabancı </a:t>
            </a:r>
            <a:r>
              <a:rPr lang="tr-TR" sz="2800" dirty="0">
                <a:solidFill>
                  <a:srgbClr val="002060"/>
                </a:solidFill>
              </a:rPr>
              <a:t>Dil Sınavı </a:t>
            </a: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rPr>
              <a:t>Gidilen üniversiteye ücret ödenir mi?</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rPr>
              <a:t>Yurtdışında alınan derslere </a:t>
            </a:r>
            <a:r>
              <a:rPr lang="tr-TR" altLang="en-US" b="1" dirty="0" smtClean="0">
                <a:solidFill>
                  <a:schemeClr val="accent2">
                    <a:lumMod val="50000"/>
                  </a:schemeClr>
                </a:solidFill>
              </a:rPr>
              <a:t>ETÜ </a:t>
            </a:r>
            <a:r>
              <a:rPr lang="tr-TR" altLang="en-US" b="1" dirty="0">
                <a:solidFill>
                  <a:schemeClr val="accent2">
                    <a:lumMod val="50000"/>
                  </a:schemeClr>
                </a:solidFill>
              </a:rPr>
              <a:t/>
            </a:r>
            <a:br>
              <a:rPr lang="tr-TR" altLang="en-US" b="1" dirty="0">
                <a:solidFill>
                  <a:schemeClr val="accent2">
                    <a:lumMod val="50000"/>
                  </a:schemeClr>
                </a:solidFill>
              </a:rPr>
            </a:br>
            <a:r>
              <a:rPr lang="tr-TR" altLang="en-US" b="1" dirty="0">
                <a:solidFill>
                  <a:schemeClr val="accent2">
                    <a:lumMod val="50000"/>
                  </a:schemeClr>
                </a:solidFill>
              </a:rPr>
              <a:t>denklik veriyor mu?</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rPr>
              <a:t>Gittiğim üniversitede hangi dilde</a:t>
            </a:r>
            <a:br>
              <a:rPr lang="tr-TR" altLang="en-US" b="1" dirty="0">
                <a:solidFill>
                  <a:schemeClr val="accent2">
                    <a:lumMod val="50000"/>
                  </a:schemeClr>
                </a:solidFill>
              </a:rPr>
            </a:br>
            <a:r>
              <a:rPr lang="tr-TR" altLang="en-US" b="1" dirty="0">
                <a:solidFill>
                  <a:schemeClr val="accent2">
                    <a:lumMod val="50000"/>
                  </a:schemeClr>
                </a:solidFill>
              </a:rPr>
              <a:t>ders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rPr>
              <a:t>Pasaportumu ücretsiz alabilir miyim?</a:t>
            </a:r>
            <a:endParaRPr lang="tr-TR" dirty="0">
              <a:solidFill>
                <a:schemeClr val="accent2">
                  <a:lumMod val="50000"/>
                </a:schemeClr>
              </a:solidFill>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Başkanlığından/E-Devletten temin edebileceği öğrenci belgesi ile pasaport harcı ödemeden sadece defter ücreti yatırarak pasaport alabilmektedirler. </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rPr>
              <a:t>Nasıl vize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rPr>
              <a:t>Nerede kalacağım?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rPr>
              <a:t>Erasmus</a:t>
            </a:r>
            <a:r>
              <a:rPr lang="tr-TR" altLang="en-US" b="1" dirty="0">
                <a:solidFill>
                  <a:schemeClr val="accent2">
                    <a:lumMod val="50000"/>
                  </a:schemeClr>
                </a:solidFill>
              </a:rPr>
              <a:t> programına katılırsam </a:t>
            </a:r>
            <a:br>
              <a:rPr lang="tr-TR" altLang="en-US" b="1" dirty="0">
                <a:solidFill>
                  <a:schemeClr val="accent2">
                    <a:lumMod val="50000"/>
                  </a:schemeClr>
                </a:solidFill>
              </a:rPr>
            </a:br>
            <a:r>
              <a:rPr lang="tr-TR" altLang="en-US" b="1" dirty="0">
                <a:solidFill>
                  <a:schemeClr val="accent2">
                    <a:lumMod val="50000"/>
                  </a:schemeClr>
                </a:solidFill>
              </a:rPr>
              <a:t>okulum uzar mı?</a:t>
            </a:r>
            <a:endParaRPr lang="tr-TR" dirty="0">
              <a:solidFill>
                <a:schemeClr val="accent2">
                  <a:lumMod val="50000"/>
                </a:schemeClr>
              </a:solidFill>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133451" y="702151"/>
            <a:ext cx="8568586" cy="948907"/>
          </a:xfrm>
        </p:spPr>
        <p:txBody>
          <a:bodyPr>
            <a:normAutofit fontScale="90000"/>
          </a:bodyPr>
          <a:lstStyle/>
          <a:p>
            <a:pPr algn="l"/>
            <a:r>
              <a:rPr lang="tr-TR" sz="3200" b="1" dirty="0" smtClean="0">
                <a:solidFill>
                  <a:schemeClr val="accent2">
                    <a:lumMod val="50000"/>
                  </a:schemeClr>
                </a:solidFill>
                <a:latin typeface="Imprint MT Shadow" panose="04020605060303030202" pitchFamily="82" charset="0"/>
              </a:rPr>
              <a:t>PEKİ HANGİ DURUMLARDA HİBEMDE KESİNTİ YAPILIR?</a:t>
            </a:r>
            <a:endParaRPr lang="tr-TR" sz="3200" b="1" dirty="0">
              <a:solidFill>
                <a:schemeClr val="accent2">
                  <a:lumMod val="50000"/>
                </a:schemeClr>
              </a:solidFill>
              <a:latin typeface="Imprint MT Shadow" panose="04020605060303030202" pitchFamily="82" charset="0"/>
            </a:endParaRP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0055" y="1102445"/>
            <a:ext cx="8734865" cy="530356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666" y="447675"/>
            <a:ext cx="10339825" cy="59492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rgbClr val="002060"/>
                </a:solidFill>
                <a:latin typeface="Imprint MT Shadow" panose="04020605060303030202" pitchFamily="82" charset="0"/>
              </a:rPr>
              <a:t>Erasmus</a:t>
            </a:r>
            <a:r>
              <a:rPr lang="tr-TR" sz="4400" b="1" dirty="0">
                <a:solidFill>
                  <a:srgbClr val="002060"/>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r>
              <a:rPr lang="tr-TR" sz="2600" dirty="0" err="1">
                <a:solidFill>
                  <a:srgbClr val="002060"/>
                </a:solidFill>
              </a:rPr>
              <a:t>Erasmus</a:t>
            </a:r>
            <a:r>
              <a:rPr lang="tr-TR" sz="2600" dirty="0">
                <a:solidFill>
                  <a:srgbClr val="002060"/>
                </a:solidFill>
              </a:rPr>
              <a:t>+ Programı eğitim, gençlik ve spor alanındaki projeleri destekleyerek Avrupa’da;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İş piyasalarının ve rekabetçi bir ekonominin ihtiyaç duyduğu becerilere sahip öğrenci yetiştirmeyi,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Beşeri ve sosyal sermayenin gelişimine katkı sağlamayı </a:t>
            </a:r>
            <a:r>
              <a:rPr lang="tr-TR" sz="2600" dirty="0" smtClean="0">
                <a:solidFill>
                  <a:srgbClr val="002060"/>
                </a:solidFill>
              </a:rPr>
              <a:t>hedefleyen </a:t>
            </a:r>
            <a:r>
              <a:rPr lang="tr-TR" sz="26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Uygulama El Kitabı</a:t>
            </a:r>
            <a:endParaRPr lang="en-GB" sz="3000" b="1" dirty="0">
              <a:solidFill>
                <a:schemeClr val="accent2">
                  <a:lumMod val="50000"/>
                </a:schemeClr>
              </a:solidFill>
              <a:latin typeface="Imprint MT Shadow" panose="04020605060303030202" pitchFamily="82" charset="0"/>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984" y="1238250"/>
            <a:ext cx="8485716" cy="54443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43404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rPr>
              <a:t>Son ve Önemli Bir Hatırlatma Olarak..</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rgbClr val="002060"/>
                </a:solidFill>
                <a:latin typeface="Imprint MT Shadow" panose="04020605060303030202" pitchFamily="82" charset="0"/>
              </a:rPr>
              <a:t>KATILIMINIZDAN DOLAYI TEŞEKKÜR EDERİZ.</a:t>
            </a:r>
            <a:endParaRPr lang="tr-TR" dirty="0">
              <a:solidFill>
                <a:srgbClr val="002060"/>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rgbClr val="002060"/>
                </a:solidFill>
                <a:latin typeface="Imprint MT Shadow" panose="04020605060303030202" pitchFamily="82" charset="0"/>
              </a:rPr>
              <a:t>ETÜ DIŞ İLİŞKİLER</a:t>
            </a:r>
          </a:p>
          <a:p>
            <a:pPr algn="ctr"/>
            <a:r>
              <a:rPr lang="tr-TR" sz="2800" b="1" dirty="0" smtClean="0">
                <a:solidFill>
                  <a:srgbClr val="002060"/>
                </a:solidFill>
                <a:latin typeface="Imprint MT Shadow" panose="04020605060303030202" pitchFamily="82" charset="0"/>
              </a:rPr>
              <a:t> VE</a:t>
            </a:r>
          </a:p>
          <a:p>
            <a:pPr algn="ctr"/>
            <a:r>
              <a:rPr lang="tr-TR" sz="2800" b="1" dirty="0" smtClean="0">
                <a:solidFill>
                  <a:srgbClr val="002060"/>
                </a:solidFill>
                <a:latin typeface="Imprint MT Shadow" panose="04020605060303030202" pitchFamily="82" charset="0"/>
              </a:rPr>
              <a:t> ERASMUS KURUM KOORDİNATÖRLÜĞÜ</a:t>
            </a:r>
          </a:p>
          <a:p>
            <a:pPr algn="ctr"/>
            <a:r>
              <a:rPr lang="tr-TR" sz="2800" b="1" dirty="0" smtClean="0">
                <a:solidFill>
                  <a:srgbClr val="FF0000"/>
                </a:solidFill>
                <a:latin typeface="Imprint MT Shadow" panose="04020605060303030202" pitchFamily="82" charset="0"/>
              </a:rPr>
              <a:t>2020-2021</a:t>
            </a: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AB </a:t>
            </a:r>
            <a:r>
              <a:rPr lang="tr-TR" altLang="en-US" sz="2600" dirty="0">
                <a:solidFill>
                  <a:srgbClr val="002060"/>
                </a:solidFill>
              </a:rPr>
              <a:t>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Kültürlerin </a:t>
            </a:r>
            <a:r>
              <a:rPr lang="tr-TR" altLang="en-US" sz="2600" dirty="0">
                <a:solidFill>
                  <a:srgbClr val="002060"/>
                </a:solidFill>
              </a:rPr>
              <a:t>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Uluslararası </a:t>
            </a:r>
            <a:r>
              <a:rPr lang="tr-TR" altLang="en-US" sz="2600" dirty="0">
                <a:solidFill>
                  <a:srgbClr val="002060"/>
                </a:solidFill>
              </a:rPr>
              <a:t>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Tanıtım </a:t>
            </a:r>
            <a:r>
              <a:rPr lang="tr-TR" altLang="en-US" sz="2600" dirty="0">
                <a:solidFill>
                  <a:srgbClr val="002060"/>
                </a:solidFill>
              </a:rPr>
              <a:t>/ </a:t>
            </a:r>
            <a:r>
              <a:rPr lang="tr-TR" altLang="en-US" sz="2600" dirty="0" err="1">
                <a:solidFill>
                  <a:srgbClr val="002060"/>
                </a:solidFill>
              </a:rPr>
              <a:t>uluslararasılaşma</a:t>
            </a:r>
            <a:endParaRPr lang="tr-TR" altLang="en-US" sz="2600" dirty="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Projelere </a:t>
            </a:r>
            <a:r>
              <a:rPr lang="tr-TR" altLang="en-US" sz="2600" dirty="0">
                <a:solidFill>
                  <a:srgbClr val="002060"/>
                </a:solidFill>
              </a:rPr>
              <a:t>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Üniversiteler arası rekabet</a:t>
            </a:r>
            <a:endParaRPr lang="tr-TR" sz="2600" dirty="0">
              <a:solidFill>
                <a:srgbClr val="002060"/>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Yurtdışı </a:t>
            </a:r>
            <a:r>
              <a:rPr lang="tr-TR" altLang="en-US" sz="2600" dirty="0">
                <a:solidFill>
                  <a:srgbClr val="002060"/>
                </a:solidFill>
              </a:rPr>
              <a:t>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smtClean="0">
                <a:solidFill>
                  <a:srgbClr val="002060"/>
                </a:solidFill>
              </a:rPr>
              <a:t>27 </a:t>
            </a:r>
            <a:r>
              <a:rPr lang="tr-TR" sz="2400" dirty="0">
                <a:solidFill>
                  <a:srgbClr val="002060"/>
                </a:solidFill>
              </a:rPr>
              <a:t>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a:t>
            </a:r>
            <a:r>
              <a:rPr lang="tr-TR" sz="2400" dirty="0" smtClean="0">
                <a:solidFill>
                  <a:srgbClr val="002060"/>
                </a:solidFill>
              </a:rPr>
              <a:t>33 </a:t>
            </a:r>
            <a:r>
              <a:rPr lang="tr-TR" sz="2400" dirty="0">
                <a:solidFill>
                  <a:srgbClr val="002060"/>
                </a:solidFill>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algn="l">
              <a:lnSpc>
                <a:spcPct val="90000"/>
              </a:lnSpc>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algn="l">
              <a:lnSpc>
                <a:spcPct val="90000"/>
              </a:lnSpc>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969898" y="1334668"/>
            <a:ext cx="9008115" cy="5166616"/>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6 Kasım 2020 </a:t>
            </a:r>
          </a:p>
          <a:p>
            <a:pPr algn="ctr" fontAlgn="ctr"/>
            <a:r>
              <a:rPr lang="tr-TR" sz="2800" b="1" dirty="0" smtClean="0">
                <a:solidFill>
                  <a:srgbClr val="FF0000"/>
                </a:solidFill>
                <a:latin typeface="Imprint MT Shadow" panose="04020605060303030202" pitchFamily="82" charset="0"/>
                <a:ea typeface="+mj-ea"/>
                <a:cs typeface="+mj-cs"/>
              </a:rPr>
              <a:t>Online Yabancı </a:t>
            </a:r>
            <a:r>
              <a:rPr lang="tr-TR" sz="2800" b="1" dirty="0">
                <a:solidFill>
                  <a:srgbClr val="FF0000"/>
                </a:solidFill>
                <a:latin typeface="Imprint MT Shadow" panose="04020605060303030202" pitchFamily="82" charset="0"/>
                <a:ea typeface="+mj-ea"/>
                <a:cs typeface="+mj-cs"/>
              </a:rPr>
              <a:t>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transkripti doğrultusunda minimum </a:t>
            </a:r>
            <a:r>
              <a:rPr lang="tr-TR" sz="2000" dirty="0" err="1">
                <a:solidFill>
                  <a:srgbClr val="002060"/>
                </a:solidFill>
              </a:rPr>
              <a:t>AGNO’ya</a:t>
            </a:r>
            <a:r>
              <a:rPr lang="tr-TR" sz="2000" dirty="0">
                <a:solidFill>
                  <a:srgbClr val="002060"/>
                </a:solidFill>
              </a:rPr>
              <a:t> sahip öğrencilerden oluşan bir sınav listesi yayınlayacaktır.</a:t>
            </a: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Koordinatörlüğü 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743</TotalTime>
  <Words>1551</Words>
  <Application>Microsoft Office PowerPoint</Application>
  <PresentationFormat>Geniş ekran</PresentationFormat>
  <Paragraphs>168</Paragraphs>
  <Slides>32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32</vt:i4>
      </vt:variant>
    </vt:vector>
  </HeadingPairs>
  <TitlesOfParts>
    <vt:vector size="40" baseType="lpstr">
      <vt:lpstr>Arial</vt:lpstr>
      <vt:lpstr>Comic Sans MS</vt:lpstr>
      <vt:lpstr>Imprint MT Shadow</vt:lpstr>
      <vt:lpstr>Times New Roman</vt:lpstr>
      <vt:lpstr>Trebuchet MS</vt:lpstr>
      <vt:lpstr>Wingdings</vt:lpstr>
      <vt:lpstr>Wingdings 3</vt:lpstr>
      <vt:lpstr>Kristal</vt:lpstr>
      <vt:lpstr>ERZURUM TEKNİK ÜNİVERSİTESİ  ERASMUS KURUM KOORDİNATÖRLÜĞÜ  2020-2021 Akademik Yılı ERASMUS+ ÖĞRENCİ BİLGİLENDİRME TOPLANTISI</vt:lpstr>
      <vt:lpstr>GÜNDEM</vt:lpstr>
      <vt:lpstr>Erasmus+ </vt:lpstr>
      <vt:lpstr>Topluma Kazandırdıkları  </vt:lpstr>
      <vt:lpstr>Üniversitelere Kazandırdıkları </vt:lpstr>
      <vt:lpstr>Öğrencilere Kazandırdıkları </vt:lpstr>
      <vt:lpstr>PowerPoint Sunusu</vt:lpstr>
      <vt:lpstr>GİDEN ÖĞRENCİ HAREKETLİLİĞİ</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vt:lpstr>
      <vt:lpstr>PowerPoint Sunusu</vt:lpstr>
      <vt:lpstr>PowerPoint Sunusu</vt:lpstr>
      <vt:lpstr>Kendime Uygun Staj Yerlerini Nasıl Bulabilirim?</vt:lpstr>
      <vt:lpstr>PowerPoint Sunusu</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ETÜ ERASMUS WEB SAYFASINA NASIL ERİŞEBİLİRİM? </vt:lpstr>
      <vt:lpstr>PowerPoint Sunusu</vt:lpstr>
      <vt:lpstr>Türkiye Ulusal Ajansı ve Uygulama El Kitabı</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90</cp:revision>
  <dcterms:created xsi:type="dcterms:W3CDTF">2015-04-05T10:01:34Z</dcterms:created>
  <dcterms:modified xsi:type="dcterms:W3CDTF">2020-10-20T07:25:59Z</dcterms:modified>
</cp:coreProperties>
</file>