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60" r:id="rId2"/>
    <p:sldId id="262" r:id="rId3"/>
    <p:sldId id="335" r:id="rId4"/>
    <p:sldId id="263" r:id="rId5"/>
    <p:sldId id="264" r:id="rId6"/>
    <p:sldId id="275" r:id="rId7"/>
    <p:sldId id="265" r:id="rId8"/>
    <p:sldId id="266" r:id="rId9"/>
    <p:sldId id="267" r:id="rId10"/>
    <p:sldId id="268" r:id="rId11"/>
    <p:sldId id="310" r:id="rId12"/>
    <p:sldId id="306" r:id="rId13"/>
    <p:sldId id="308" r:id="rId14"/>
    <p:sldId id="276" r:id="rId15"/>
    <p:sldId id="316" r:id="rId16"/>
    <p:sldId id="336" r:id="rId17"/>
    <p:sldId id="279" r:id="rId18"/>
    <p:sldId id="309" r:id="rId19"/>
    <p:sldId id="280" r:id="rId20"/>
    <p:sldId id="297" r:id="rId21"/>
    <p:sldId id="299" r:id="rId22"/>
    <p:sldId id="311" r:id="rId23"/>
    <p:sldId id="312" r:id="rId24"/>
    <p:sldId id="313" r:id="rId25"/>
    <p:sldId id="302" r:id="rId26"/>
    <p:sldId id="314" r:id="rId27"/>
    <p:sldId id="315" r:id="rId28"/>
    <p:sldId id="337" r:id="rId29"/>
    <p:sldId id="269" r:id="rId30"/>
    <p:sldId id="277" r:id="rId31"/>
    <p:sldId id="295" r:id="rId32"/>
    <p:sldId id="317" r:id="rId33"/>
    <p:sldId id="318" r:id="rId34"/>
    <p:sldId id="319" r:id="rId35"/>
    <p:sldId id="320" r:id="rId36"/>
    <p:sldId id="321" r:id="rId37"/>
    <p:sldId id="322" r:id="rId38"/>
    <p:sldId id="300" r:id="rId39"/>
    <p:sldId id="338" r:id="rId40"/>
    <p:sldId id="285" r:id="rId41"/>
    <p:sldId id="284" r:id="rId42"/>
    <p:sldId id="286" r:id="rId43"/>
    <p:sldId id="287" r:id="rId44"/>
    <p:sldId id="288" r:id="rId45"/>
    <p:sldId id="289" r:id="rId46"/>
    <p:sldId id="290" r:id="rId47"/>
    <p:sldId id="291" r:id="rId48"/>
    <p:sldId id="292" r:id="rId49"/>
    <p:sldId id="293" r:id="rId50"/>
    <p:sldId id="333" r:id="rId51"/>
    <p:sldId id="339" r:id="rId52"/>
    <p:sldId id="282" r:id="rId53"/>
    <p:sldId id="296" r:id="rId54"/>
    <p:sldId id="298" r:id="rId55"/>
    <p:sldId id="283" r:id="rId56"/>
    <p:sldId id="294" r:id="rId57"/>
    <p:sldId id="323" r:id="rId58"/>
    <p:sldId id="325" r:id="rId59"/>
    <p:sldId id="324" r:id="rId60"/>
    <p:sldId id="327" r:id="rId61"/>
    <p:sldId id="328" r:id="rId62"/>
    <p:sldId id="329" r:id="rId63"/>
    <p:sldId id="330" r:id="rId64"/>
    <p:sldId id="331" r:id="rId65"/>
    <p:sldId id="332" r:id="rId66"/>
    <p:sldId id="340" r:id="rId67"/>
    <p:sldId id="341" r:id="rId68"/>
    <p:sldId id="347" r:id="rId69"/>
    <p:sldId id="342" r:id="rId70"/>
    <p:sldId id="343" r:id="rId71"/>
    <p:sldId id="344" r:id="rId72"/>
    <p:sldId id="334" r:id="rId73"/>
    <p:sldId id="304" r:id="rId74"/>
    <p:sldId id="346"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9F280CF-615A-4B70-A3EF-69AF6DD95DC3}">
          <p14:sldIdLst>
            <p14:sldId id="260"/>
            <p14:sldId id="262"/>
          </p14:sldIdLst>
        </p14:section>
        <p14:section name="2209-A" id="{16B3E66A-EA70-48F3-AD31-2E325043F767}">
          <p14:sldIdLst>
            <p14:sldId id="335"/>
            <p14:sldId id="263"/>
            <p14:sldId id="264"/>
            <p14:sldId id="275"/>
            <p14:sldId id="265"/>
            <p14:sldId id="266"/>
            <p14:sldId id="267"/>
            <p14:sldId id="268"/>
            <p14:sldId id="310"/>
            <p14:sldId id="306"/>
            <p14:sldId id="308"/>
            <p14:sldId id="276"/>
            <p14:sldId id="316"/>
          </p14:sldIdLst>
        </p14:section>
        <p14:section name="2209-B" id="{9BDA8D11-7B2A-4C0B-A8E6-294778474869}">
          <p14:sldIdLst>
            <p14:sldId id="336"/>
            <p14:sldId id="279"/>
            <p14:sldId id="309"/>
            <p14:sldId id="280"/>
            <p14:sldId id="297"/>
            <p14:sldId id="299"/>
            <p14:sldId id="311"/>
            <p14:sldId id="312"/>
            <p14:sldId id="313"/>
            <p14:sldId id="302"/>
            <p14:sldId id="314"/>
            <p14:sldId id="315"/>
          </p14:sldIdLst>
        </p14:section>
        <p14:section name="Proje Yazım Süreci" id="{2C4B73EC-6764-4EC8-B4AA-B99441D2C9B7}">
          <p14:sldIdLst>
            <p14:sldId id="337"/>
            <p14:sldId id="269"/>
            <p14:sldId id="277"/>
            <p14:sldId id="295"/>
            <p14:sldId id="317"/>
            <p14:sldId id="318"/>
            <p14:sldId id="319"/>
            <p14:sldId id="320"/>
            <p14:sldId id="321"/>
            <p14:sldId id="322"/>
            <p14:sldId id="300"/>
          </p14:sldIdLst>
        </p14:section>
        <p14:section name="Araştırma Öneri Formunun İncelenmesi" id="{D0811080-06CB-4501-9271-7AAD7F5D08F8}">
          <p14:sldIdLst>
            <p14:sldId id="338"/>
            <p14:sldId id="285"/>
            <p14:sldId id="284"/>
            <p14:sldId id="286"/>
            <p14:sldId id="287"/>
            <p14:sldId id="288"/>
            <p14:sldId id="289"/>
            <p14:sldId id="290"/>
            <p14:sldId id="291"/>
            <p14:sldId id="292"/>
            <p14:sldId id="293"/>
            <p14:sldId id="333"/>
          </p14:sldIdLst>
        </p14:section>
        <p14:section name="Proje Örnekleri" id="{A4551980-331F-4C15-8CA6-2F654C600F90}">
          <p14:sldIdLst>
            <p14:sldId id="339"/>
            <p14:sldId id="282"/>
            <p14:sldId id="296"/>
            <p14:sldId id="298"/>
            <p14:sldId id="283"/>
            <p14:sldId id="294"/>
            <p14:sldId id="323"/>
            <p14:sldId id="325"/>
            <p14:sldId id="324"/>
            <p14:sldId id="327"/>
            <p14:sldId id="328"/>
            <p14:sldId id="329"/>
            <p14:sldId id="330"/>
            <p14:sldId id="331"/>
            <p14:sldId id="332"/>
            <p14:sldId id="340"/>
            <p14:sldId id="341"/>
            <p14:sldId id="347"/>
            <p14:sldId id="342"/>
            <p14:sldId id="343"/>
            <p14:sldId id="344"/>
            <p14:sldId id="334"/>
            <p14:sldId id="304"/>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snapToObjects="1">
      <p:cViewPr varScale="1">
        <p:scale>
          <a:sx n="81" d="100"/>
          <a:sy n="81"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28FE9-4A3B-42C8-A065-437D51A405EE}" type="datetimeFigureOut">
              <a:rPr lang="tr-TR" smtClean="0"/>
              <a:t>11.10.2025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8FE1A-D8FB-49AC-8BB7-A37A10AEE12A}" type="slidenum">
              <a:rPr lang="tr-TR" smtClean="0"/>
              <a:t>‹#›</a:t>
            </a:fld>
            <a:endParaRPr lang="tr-TR"/>
          </a:p>
        </p:txBody>
      </p:sp>
    </p:spTree>
    <p:extLst>
      <p:ext uri="{BB962C8B-B14F-4D97-AF65-F5344CB8AC3E}">
        <p14:creationId xmlns:p14="http://schemas.microsoft.com/office/powerpoint/2010/main" val="326819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0A8FE1A-D8FB-49AC-8BB7-A37A10AEE12A}" type="slidenum">
              <a:rPr lang="tr-TR" smtClean="0"/>
              <a:t>1</a:t>
            </a:fld>
            <a:endParaRPr lang="tr-TR"/>
          </a:p>
        </p:txBody>
      </p:sp>
    </p:spTree>
    <p:extLst>
      <p:ext uri="{BB962C8B-B14F-4D97-AF65-F5344CB8AC3E}">
        <p14:creationId xmlns:p14="http://schemas.microsoft.com/office/powerpoint/2010/main" val="16471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0A8FE1A-D8FB-49AC-8BB7-A37A10AEE12A}" type="slidenum">
              <a:rPr lang="tr-TR" smtClean="0"/>
              <a:t>23</a:t>
            </a:fld>
            <a:endParaRPr lang="tr-TR"/>
          </a:p>
        </p:txBody>
      </p:sp>
    </p:spTree>
    <p:extLst>
      <p:ext uri="{BB962C8B-B14F-4D97-AF65-F5344CB8AC3E}">
        <p14:creationId xmlns:p14="http://schemas.microsoft.com/office/powerpoint/2010/main" val="395663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0A8FE1A-D8FB-49AC-8BB7-A37A10AEE12A}" type="slidenum">
              <a:rPr lang="tr-TR" smtClean="0"/>
              <a:t>24</a:t>
            </a:fld>
            <a:endParaRPr lang="tr-TR"/>
          </a:p>
        </p:txBody>
      </p:sp>
    </p:spTree>
    <p:extLst>
      <p:ext uri="{BB962C8B-B14F-4D97-AF65-F5344CB8AC3E}">
        <p14:creationId xmlns:p14="http://schemas.microsoft.com/office/powerpoint/2010/main" val="412751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E041F607-CF5C-BE4A-A8A6-9F596DF9E2FB}"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311508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041F607-CF5C-BE4A-A8A6-9F596DF9E2FB}"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227112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041F607-CF5C-BE4A-A8A6-9F596DF9E2FB}"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104932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041F607-CF5C-BE4A-A8A6-9F596DF9E2FB}"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318446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E041F607-CF5C-BE4A-A8A6-9F596DF9E2FB}"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324258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E041F607-CF5C-BE4A-A8A6-9F596DF9E2FB}"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166355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E041F607-CF5C-BE4A-A8A6-9F596DF9E2FB}"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96234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E041F607-CF5C-BE4A-A8A6-9F596DF9E2FB}"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51671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1F607-CF5C-BE4A-A8A6-9F596DF9E2FB}"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35412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E041F607-CF5C-BE4A-A8A6-9F596DF9E2FB}"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70966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E041F607-CF5C-BE4A-A8A6-9F596DF9E2FB}"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97152-DF6E-EC4C-A4CF-6C165F4AFE05}" type="slidenum">
              <a:rPr lang="en-US" smtClean="0"/>
              <a:t>‹#›</a:t>
            </a:fld>
            <a:endParaRPr lang="en-US"/>
          </a:p>
        </p:txBody>
      </p:sp>
    </p:spTree>
    <p:extLst>
      <p:ext uri="{BB962C8B-B14F-4D97-AF65-F5344CB8AC3E}">
        <p14:creationId xmlns:p14="http://schemas.microsoft.com/office/powerpoint/2010/main" val="172620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1F607-CF5C-BE4A-A8A6-9F596DF9E2FB}" type="datetimeFigureOut">
              <a:rPr lang="en-US" smtClean="0"/>
              <a:t>10/11/2025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7152-DF6E-EC4C-A4CF-6C165F4AFE05}" type="slidenum">
              <a:rPr lang="en-US" smtClean="0"/>
              <a:t>‹#›</a:t>
            </a:fld>
            <a:endParaRPr lang="en-US"/>
          </a:p>
        </p:txBody>
      </p:sp>
    </p:spTree>
    <p:extLst>
      <p:ext uri="{BB962C8B-B14F-4D97-AF65-F5344CB8AC3E}">
        <p14:creationId xmlns:p14="http://schemas.microsoft.com/office/powerpoint/2010/main" val="408979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ysenur.ozdemir@erzurum.edu.t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tubitak.gov.tr/tr/kurumsal/politikalar/tubitak-2024-2025-oncelikli-ar-ge-ve-yenilik-konular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tubitak.gov.tr/tr/burslar/lisans-onlisans/destek-programlari/2209-universite-ogrencileri-arastirma-projeleri-destekleme-programi" TargetMode="Externa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D8E7144C-CC4E-48E0-9817-D6A11324427D}"/>
              </a:ext>
            </a:extLst>
          </p:cNvPr>
          <p:cNvSpPr txBox="1"/>
          <p:nvPr/>
        </p:nvSpPr>
        <p:spPr>
          <a:xfrm>
            <a:off x="763570" y="2526384"/>
            <a:ext cx="7918516" cy="1323439"/>
          </a:xfrm>
          <a:prstGeom prst="rect">
            <a:avLst/>
          </a:prstGeom>
          <a:noFill/>
        </p:spPr>
        <p:txBody>
          <a:bodyPr wrap="square" rtlCol="0">
            <a:spAutoFit/>
          </a:bodyPr>
          <a:lstStyle/>
          <a:p>
            <a:pPr algn="ctr"/>
            <a:r>
              <a:rPr lang="tr-TR" sz="4000" b="1" dirty="0">
                <a:solidFill>
                  <a:srgbClr val="002060"/>
                </a:solidFill>
              </a:rPr>
              <a:t>Lisans Öğrencileri İçin TÜBİTAK 2209A/B Projesi Hazırlama Eğitimi</a:t>
            </a:r>
          </a:p>
        </p:txBody>
      </p:sp>
      <p:sp>
        <p:nvSpPr>
          <p:cNvPr id="4" name="Metin kutusu 3">
            <a:extLst>
              <a:ext uri="{FF2B5EF4-FFF2-40B4-BE49-F238E27FC236}">
                <a16:creationId xmlns:a16="http://schemas.microsoft.com/office/drawing/2014/main" id="{B67166B2-A82A-4DAC-9039-66BCC36A8898}"/>
              </a:ext>
            </a:extLst>
          </p:cNvPr>
          <p:cNvSpPr txBox="1"/>
          <p:nvPr/>
        </p:nvSpPr>
        <p:spPr>
          <a:xfrm>
            <a:off x="1668544" y="5137608"/>
            <a:ext cx="5806912" cy="1200329"/>
          </a:xfrm>
          <a:prstGeom prst="rect">
            <a:avLst/>
          </a:prstGeom>
          <a:noFill/>
        </p:spPr>
        <p:txBody>
          <a:bodyPr wrap="square" rtlCol="0">
            <a:spAutoFit/>
          </a:bodyPr>
          <a:lstStyle/>
          <a:p>
            <a:pPr algn="ctr"/>
            <a:r>
              <a:rPr lang="tr-TR" dirty="0"/>
              <a:t>Doç. Dr. Ayşenur YAZICI</a:t>
            </a:r>
          </a:p>
          <a:p>
            <a:pPr algn="ctr"/>
            <a:r>
              <a:rPr lang="tr-TR" dirty="0"/>
              <a:t>Moleküler Biyoloji ve Genetik Bölümü</a:t>
            </a:r>
          </a:p>
          <a:p>
            <a:pPr algn="ctr"/>
            <a:r>
              <a:rPr lang="tr-TR" dirty="0">
                <a:hlinkClick r:id="rId4"/>
              </a:rPr>
              <a:t>aysenur.ozdemir@erzurum.edu.tr</a:t>
            </a:r>
            <a:endParaRPr lang="tr-TR" dirty="0"/>
          </a:p>
          <a:p>
            <a:pPr algn="ctr"/>
            <a:endParaRPr lang="tr-TR" dirty="0"/>
          </a:p>
        </p:txBody>
      </p:sp>
    </p:spTree>
    <p:extLst>
      <p:ext uri="{BB962C8B-B14F-4D97-AF65-F5344CB8AC3E}">
        <p14:creationId xmlns:p14="http://schemas.microsoft.com/office/powerpoint/2010/main" val="58746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B506E42D-55C2-418C-86F8-A5EFBE794DEF}"/>
              </a:ext>
            </a:extLst>
          </p:cNvPr>
          <p:cNvSpPr txBox="1"/>
          <p:nvPr/>
        </p:nvSpPr>
        <p:spPr>
          <a:xfrm>
            <a:off x="579748" y="1256250"/>
            <a:ext cx="7814821" cy="4801314"/>
          </a:xfrm>
          <a:prstGeom prst="rect">
            <a:avLst/>
          </a:prstGeom>
          <a:noFill/>
        </p:spPr>
        <p:txBody>
          <a:bodyPr wrap="square">
            <a:spAutoFit/>
          </a:bodyPr>
          <a:lstStyle/>
          <a:p>
            <a:pPr marL="342900" indent="-342900" algn="just">
              <a:buFont typeface="+mj-lt"/>
              <a:buAutoNum type="arabicPeriod" startAt="9"/>
            </a:pPr>
            <a:r>
              <a:rPr lang="tr-TR" dirty="0">
                <a:solidFill>
                  <a:srgbClr val="002060"/>
                </a:solidFill>
              </a:rPr>
              <a:t>Akademik danışmanın bilgilerinin güncel olması gerekmektedir. </a:t>
            </a:r>
          </a:p>
          <a:p>
            <a:pPr marL="342900" indent="-342900" algn="just">
              <a:buFont typeface="+mj-lt"/>
              <a:buAutoNum type="arabicPeriod" startAt="9"/>
            </a:pPr>
            <a:r>
              <a:rPr lang="tr-TR" dirty="0">
                <a:solidFill>
                  <a:srgbClr val="002060"/>
                </a:solidFill>
              </a:rPr>
              <a:t>Başvuru sahibinin sistem üzerinden başvurusuna dair son onayı sonrası, proje başvuru bilgileri ve ekleri salt okunur şekilde, akademik danışmanın sistemden çekilen e-posta adresine “danışman onayına” gönderilir. Akademik danışman bu aşamada başvuru sahibinin sisteme girdiği bilgilerin doğru olduğunu, danışmanlığı kabul ettiğini, başvuru yapılan projenin değerlendirileceği bilimsel ve teknolojik alanın doğru olduğunu, bölüm olanaklarının yeterli olduğunu ve programın yükümlülüklerine uyacaklarını taahhüt eder. </a:t>
            </a:r>
          </a:p>
          <a:p>
            <a:pPr marL="342900" indent="-342900" algn="just">
              <a:buFont typeface="+mj-lt"/>
              <a:buAutoNum type="arabicPeriod" startAt="9"/>
            </a:pPr>
            <a:r>
              <a:rPr lang="tr-TR" dirty="0">
                <a:solidFill>
                  <a:srgbClr val="002060"/>
                </a:solidFill>
              </a:rPr>
              <a:t>Akademik danışmanın bu aşamada projeyi sistem üzerinden onaylaması halinde, başvuru başarılı bir şekilde tamamlanır. </a:t>
            </a:r>
          </a:p>
          <a:p>
            <a:pPr marL="342900" indent="-342900" algn="just">
              <a:buFont typeface="+mj-lt"/>
              <a:buAutoNum type="arabicPeriod" startAt="9"/>
            </a:pPr>
            <a:r>
              <a:rPr lang="tr-TR" dirty="0">
                <a:solidFill>
                  <a:srgbClr val="002060"/>
                </a:solidFill>
              </a:rPr>
              <a:t>Akademik danışmanın bu aşamada projeyi sistem üzerinden onaylamayıp öğrenciye geri göndermesi halinde sistem öğrencinin düzenleme yapıp, tekrar akademik danışmana onaya göndermesine imkân verir. Başvuru sahibi ve akademik danışmanın onayı olmadan başvuru tamamlanamaz. </a:t>
            </a:r>
          </a:p>
          <a:p>
            <a:pPr marL="342900" indent="-342900" algn="just">
              <a:buFont typeface="+mj-lt"/>
              <a:buAutoNum type="arabicPeriod" startAt="9"/>
            </a:pPr>
            <a:r>
              <a:rPr lang="tr-TR" dirty="0">
                <a:solidFill>
                  <a:srgbClr val="002060"/>
                </a:solidFill>
              </a:rPr>
              <a:t>Bu süreçlerin takibi proje yürütücüsünün sorumluluğundadır. </a:t>
            </a:r>
          </a:p>
          <a:p>
            <a:pPr marL="342900" indent="-342900" algn="just">
              <a:buFont typeface="+mj-lt"/>
              <a:buAutoNum type="arabicPeriod" startAt="9"/>
            </a:pPr>
            <a:r>
              <a:rPr lang="tr-TR" dirty="0">
                <a:solidFill>
                  <a:srgbClr val="002060"/>
                </a:solidFill>
              </a:rPr>
              <a:t>Son başvuru tarihine kadar başvuru sahibi ve akademik danışman tarafından onaylanmayan başvurular değerlendirmeye alınmaz. </a:t>
            </a:r>
          </a:p>
        </p:txBody>
      </p:sp>
    </p:spTree>
    <p:extLst>
      <p:ext uri="{BB962C8B-B14F-4D97-AF65-F5344CB8AC3E}">
        <p14:creationId xmlns:p14="http://schemas.microsoft.com/office/powerpoint/2010/main" val="23115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a:extLst>
              <a:ext uri="{FF2B5EF4-FFF2-40B4-BE49-F238E27FC236}">
                <a16:creationId xmlns:a16="http://schemas.microsoft.com/office/drawing/2014/main" id="{C657CCB1-84B7-4070-91BE-512521637F7B}"/>
              </a:ext>
            </a:extLst>
          </p:cNvPr>
          <p:cNvSpPr txBox="1"/>
          <p:nvPr/>
        </p:nvSpPr>
        <p:spPr>
          <a:xfrm>
            <a:off x="725864" y="1083004"/>
            <a:ext cx="4760537" cy="461665"/>
          </a:xfrm>
          <a:prstGeom prst="rect">
            <a:avLst/>
          </a:prstGeom>
          <a:noFill/>
        </p:spPr>
        <p:txBody>
          <a:bodyPr wrap="square" rtlCol="0">
            <a:spAutoFit/>
          </a:bodyPr>
          <a:lstStyle/>
          <a:p>
            <a:r>
              <a:rPr lang="tr-TR" sz="2400" b="1" dirty="0">
                <a:solidFill>
                  <a:srgbClr val="002060"/>
                </a:solidFill>
              </a:rPr>
              <a:t>ARBİS: Araştırmacı Bilgi Sistemi</a:t>
            </a:r>
          </a:p>
        </p:txBody>
      </p:sp>
      <p:sp>
        <p:nvSpPr>
          <p:cNvPr id="7" name="Metin kutusu 6">
            <a:extLst>
              <a:ext uri="{FF2B5EF4-FFF2-40B4-BE49-F238E27FC236}">
                <a16:creationId xmlns:a16="http://schemas.microsoft.com/office/drawing/2014/main" id="{F29130EE-D5A0-4617-A00A-D0327C9BE9CA}"/>
              </a:ext>
            </a:extLst>
          </p:cNvPr>
          <p:cNvSpPr txBox="1"/>
          <p:nvPr/>
        </p:nvSpPr>
        <p:spPr>
          <a:xfrm>
            <a:off x="3106132" y="5774996"/>
            <a:ext cx="4572000" cy="369332"/>
          </a:xfrm>
          <a:prstGeom prst="rect">
            <a:avLst/>
          </a:prstGeom>
          <a:noFill/>
        </p:spPr>
        <p:txBody>
          <a:bodyPr wrap="square">
            <a:spAutoFit/>
          </a:bodyPr>
          <a:lstStyle/>
          <a:p>
            <a:r>
              <a:rPr lang="tr-TR" b="1" dirty="0">
                <a:solidFill>
                  <a:schemeClr val="tx2">
                    <a:lumMod val="75000"/>
                  </a:schemeClr>
                </a:solidFill>
              </a:rPr>
              <a:t>https://arbis.tubitak.gov.tr/</a:t>
            </a:r>
          </a:p>
        </p:txBody>
      </p:sp>
      <p:pic>
        <p:nvPicPr>
          <p:cNvPr id="4" name="Resim 3">
            <a:extLst>
              <a:ext uri="{FF2B5EF4-FFF2-40B4-BE49-F238E27FC236}">
                <a16:creationId xmlns:a16="http://schemas.microsoft.com/office/drawing/2014/main" id="{F60A180E-3FFD-4B79-9C9D-EB250D245291}"/>
              </a:ext>
            </a:extLst>
          </p:cNvPr>
          <p:cNvPicPr>
            <a:picLocks noChangeAspect="1"/>
          </p:cNvPicPr>
          <p:nvPr/>
        </p:nvPicPr>
        <p:blipFill>
          <a:blip r:embed="rId3"/>
          <a:stretch>
            <a:fillRect/>
          </a:stretch>
        </p:blipFill>
        <p:spPr>
          <a:xfrm>
            <a:off x="725864" y="1744007"/>
            <a:ext cx="7843101" cy="3934212"/>
          </a:xfrm>
          <a:prstGeom prst="rect">
            <a:avLst/>
          </a:prstGeom>
          <a:ln>
            <a:solidFill>
              <a:schemeClr val="accent1"/>
            </a:solidFill>
          </a:ln>
        </p:spPr>
      </p:pic>
    </p:spTree>
    <p:extLst>
      <p:ext uri="{BB962C8B-B14F-4D97-AF65-F5344CB8AC3E}">
        <p14:creationId xmlns:p14="http://schemas.microsoft.com/office/powerpoint/2010/main" val="161461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Resim 4">
            <a:extLst>
              <a:ext uri="{FF2B5EF4-FFF2-40B4-BE49-F238E27FC236}">
                <a16:creationId xmlns:a16="http://schemas.microsoft.com/office/drawing/2014/main" id="{4AAB1E4F-4C47-4DE6-A680-62A041F7A95B}"/>
              </a:ext>
            </a:extLst>
          </p:cNvPr>
          <p:cNvPicPr>
            <a:picLocks noChangeAspect="1"/>
          </p:cNvPicPr>
          <p:nvPr/>
        </p:nvPicPr>
        <p:blipFill>
          <a:blip r:embed="rId3"/>
          <a:stretch>
            <a:fillRect/>
          </a:stretch>
        </p:blipFill>
        <p:spPr>
          <a:xfrm>
            <a:off x="593888" y="1740018"/>
            <a:ext cx="7956223" cy="4320643"/>
          </a:xfrm>
          <a:prstGeom prst="rect">
            <a:avLst/>
          </a:prstGeom>
          <a:ln>
            <a:solidFill>
              <a:schemeClr val="accent1"/>
            </a:solidFill>
          </a:ln>
        </p:spPr>
      </p:pic>
      <p:sp>
        <p:nvSpPr>
          <p:cNvPr id="6" name="Metin kutusu 5">
            <a:extLst>
              <a:ext uri="{FF2B5EF4-FFF2-40B4-BE49-F238E27FC236}">
                <a16:creationId xmlns:a16="http://schemas.microsoft.com/office/drawing/2014/main" id="{C657CCB1-84B7-4070-91BE-512521637F7B}"/>
              </a:ext>
            </a:extLst>
          </p:cNvPr>
          <p:cNvSpPr txBox="1"/>
          <p:nvPr/>
        </p:nvSpPr>
        <p:spPr>
          <a:xfrm>
            <a:off x="725864" y="1083004"/>
            <a:ext cx="4760537" cy="461665"/>
          </a:xfrm>
          <a:prstGeom prst="rect">
            <a:avLst/>
          </a:prstGeom>
          <a:noFill/>
        </p:spPr>
        <p:txBody>
          <a:bodyPr wrap="square" rtlCol="0">
            <a:spAutoFit/>
          </a:bodyPr>
          <a:lstStyle/>
          <a:p>
            <a:r>
              <a:rPr lang="tr-TR" sz="2400" b="1" dirty="0">
                <a:solidFill>
                  <a:srgbClr val="002060"/>
                </a:solidFill>
              </a:rPr>
              <a:t>ARBİS: Araştırmacı Bilgi Sistemi</a:t>
            </a:r>
          </a:p>
        </p:txBody>
      </p:sp>
    </p:spTree>
    <p:extLst>
      <p:ext uri="{BB962C8B-B14F-4D97-AF65-F5344CB8AC3E}">
        <p14:creationId xmlns:p14="http://schemas.microsoft.com/office/powerpoint/2010/main" val="33645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a:extLst>
              <a:ext uri="{FF2B5EF4-FFF2-40B4-BE49-F238E27FC236}">
                <a16:creationId xmlns:a16="http://schemas.microsoft.com/office/drawing/2014/main" id="{C657CCB1-84B7-4070-91BE-512521637F7B}"/>
              </a:ext>
            </a:extLst>
          </p:cNvPr>
          <p:cNvSpPr txBox="1"/>
          <p:nvPr/>
        </p:nvSpPr>
        <p:spPr>
          <a:xfrm>
            <a:off x="725864" y="1083004"/>
            <a:ext cx="4760537" cy="461665"/>
          </a:xfrm>
          <a:prstGeom prst="rect">
            <a:avLst/>
          </a:prstGeom>
          <a:noFill/>
        </p:spPr>
        <p:txBody>
          <a:bodyPr wrap="square" rtlCol="0">
            <a:spAutoFit/>
          </a:bodyPr>
          <a:lstStyle/>
          <a:p>
            <a:r>
              <a:rPr lang="tr-TR" sz="2400" b="1" dirty="0">
                <a:solidFill>
                  <a:srgbClr val="002060"/>
                </a:solidFill>
              </a:rPr>
              <a:t>TYBS: </a:t>
            </a:r>
            <a:r>
              <a:rPr lang="tr-TR" sz="2400" b="1" dirty="0" err="1">
                <a:solidFill>
                  <a:srgbClr val="002060"/>
                </a:solidFill>
              </a:rPr>
              <a:t>Tübitak</a:t>
            </a:r>
            <a:r>
              <a:rPr lang="tr-TR" sz="2400" b="1" dirty="0">
                <a:solidFill>
                  <a:srgbClr val="002060"/>
                </a:solidFill>
              </a:rPr>
              <a:t> Yönetim Bilgi Sistemi</a:t>
            </a:r>
          </a:p>
        </p:txBody>
      </p:sp>
      <p:pic>
        <p:nvPicPr>
          <p:cNvPr id="7" name="Resim 6">
            <a:extLst>
              <a:ext uri="{FF2B5EF4-FFF2-40B4-BE49-F238E27FC236}">
                <a16:creationId xmlns:a16="http://schemas.microsoft.com/office/drawing/2014/main" id="{7946B8E6-32E0-4B8B-BB5C-477C8AE6C1D7}"/>
              </a:ext>
            </a:extLst>
          </p:cNvPr>
          <p:cNvPicPr>
            <a:picLocks noChangeAspect="1"/>
          </p:cNvPicPr>
          <p:nvPr/>
        </p:nvPicPr>
        <p:blipFill>
          <a:blip r:embed="rId3"/>
          <a:stretch>
            <a:fillRect/>
          </a:stretch>
        </p:blipFill>
        <p:spPr>
          <a:xfrm>
            <a:off x="652334" y="1720562"/>
            <a:ext cx="7839332" cy="3850680"/>
          </a:xfrm>
          <a:prstGeom prst="rect">
            <a:avLst/>
          </a:prstGeom>
          <a:ln>
            <a:solidFill>
              <a:schemeClr val="accent1"/>
            </a:solidFill>
          </a:ln>
        </p:spPr>
      </p:pic>
      <p:sp>
        <p:nvSpPr>
          <p:cNvPr id="3" name="Rectangle 1">
            <a:extLst>
              <a:ext uri="{FF2B5EF4-FFF2-40B4-BE49-F238E27FC236}">
                <a16:creationId xmlns:a16="http://schemas.microsoft.com/office/drawing/2014/main" id="{EEBA0CD7-1C6C-4085-A963-A0743C6173FD}"/>
              </a:ext>
            </a:extLst>
          </p:cNvPr>
          <p:cNvSpPr>
            <a:spLocks noChangeArrowheads="1"/>
          </p:cNvSpPr>
          <p:nvPr/>
        </p:nvSpPr>
        <p:spPr bwMode="auto">
          <a:xfrm>
            <a:off x="3297497" y="5663367"/>
            <a:ext cx="31692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154377"/>
                </a:solidFill>
                <a:effectLst/>
                <a:latin typeface="Inter"/>
              </a:rPr>
              <a:t>https://tybs.tubitak.gov.tr</a:t>
            </a:r>
            <a:r>
              <a:rPr kumimoji="0" lang="tr-TR" altLang="tr-TR" b="1" i="0" u="none" strike="noStrike" cap="none" normalizeH="0" baseline="0" dirty="0">
                <a:ln>
                  <a:noFill/>
                </a:ln>
                <a:solidFill>
                  <a:schemeClr val="tx1"/>
                </a:solidFill>
                <a:effectLst/>
              </a:rPr>
              <a:t> </a:t>
            </a:r>
            <a:endParaRPr kumimoji="0" lang="tr-TR" altLang="tr-TR"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02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4760537" cy="461665"/>
          </a:xfrm>
          <a:prstGeom prst="rect">
            <a:avLst/>
          </a:prstGeom>
          <a:noFill/>
        </p:spPr>
        <p:txBody>
          <a:bodyPr wrap="square" rtlCol="0">
            <a:spAutoFit/>
          </a:bodyPr>
          <a:lstStyle/>
          <a:p>
            <a:r>
              <a:rPr lang="tr-TR" sz="2400" b="1" dirty="0">
                <a:solidFill>
                  <a:srgbClr val="002060"/>
                </a:solidFill>
              </a:rPr>
              <a:t>Başvuru Değerlendirme Kriterleri</a:t>
            </a:r>
          </a:p>
        </p:txBody>
      </p:sp>
      <p:sp>
        <p:nvSpPr>
          <p:cNvPr id="6" name="Metin kutusu 5">
            <a:extLst>
              <a:ext uri="{FF2B5EF4-FFF2-40B4-BE49-F238E27FC236}">
                <a16:creationId xmlns:a16="http://schemas.microsoft.com/office/drawing/2014/main" id="{3B91B434-3EFD-4B07-AAD6-1F824E744395}"/>
              </a:ext>
            </a:extLst>
          </p:cNvPr>
          <p:cNvSpPr txBox="1"/>
          <p:nvPr/>
        </p:nvSpPr>
        <p:spPr>
          <a:xfrm>
            <a:off x="707009" y="1925128"/>
            <a:ext cx="7117238" cy="4093428"/>
          </a:xfrm>
          <a:prstGeom prst="rect">
            <a:avLst/>
          </a:prstGeom>
          <a:noFill/>
        </p:spPr>
        <p:txBody>
          <a:bodyPr wrap="square">
            <a:spAutoFit/>
          </a:bodyPr>
          <a:lstStyle/>
          <a:p>
            <a:r>
              <a:rPr lang="tr-TR" sz="2000" dirty="0">
                <a:solidFill>
                  <a:srgbClr val="002060"/>
                </a:solidFill>
              </a:rPr>
              <a:t>Başvurular iki aşamada değerlendirilmektedir:</a:t>
            </a:r>
          </a:p>
          <a:p>
            <a:r>
              <a:rPr lang="tr-TR" sz="2000" b="1" dirty="0">
                <a:solidFill>
                  <a:srgbClr val="002060"/>
                </a:solidFill>
              </a:rPr>
              <a:t>Ön İnceleme</a:t>
            </a:r>
          </a:p>
          <a:p>
            <a:pPr marL="342900" indent="-342900" algn="just">
              <a:buFont typeface="Arial" panose="020B0604020202020204" pitchFamily="34" charset="0"/>
              <a:buChar char="•"/>
            </a:pPr>
            <a:r>
              <a:rPr lang="tr-TR" sz="2000" dirty="0">
                <a:solidFill>
                  <a:srgbClr val="002060"/>
                </a:solidFill>
              </a:rPr>
              <a:t>Ön inceleme aşamasında programın başvuru koşulları doğrultusunda başvuru belgeleri kontrol edilmektedir. </a:t>
            </a:r>
          </a:p>
          <a:p>
            <a:pPr marL="342900" indent="-342900" algn="just">
              <a:buFont typeface="Arial" panose="020B0604020202020204" pitchFamily="34" charset="0"/>
              <a:buChar char="•"/>
            </a:pPr>
            <a:r>
              <a:rPr lang="tr-TR" sz="2000" dirty="0">
                <a:solidFill>
                  <a:srgbClr val="002060"/>
                </a:solidFill>
              </a:rPr>
              <a:t>Başvuru koşullarından herhangi birini sağlamayan, belgeleri tam olmayan, son başvuru günü mesai bitiminden sonra gelen, faks veya elektronik posta ile yapılan başvurular bilimsel değerlendirmeye tabi tutulmadan iade edilir.</a:t>
            </a:r>
          </a:p>
          <a:p>
            <a:r>
              <a:rPr lang="tr-TR" sz="2000" b="1" dirty="0">
                <a:solidFill>
                  <a:srgbClr val="002060"/>
                </a:solidFill>
              </a:rPr>
              <a:t>Bilimsel Değerlendirme</a:t>
            </a:r>
          </a:p>
          <a:p>
            <a:pPr marL="342900" indent="-342900">
              <a:buFont typeface="Arial" panose="020B0604020202020204" pitchFamily="34" charset="0"/>
              <a:buChar char="•"/>
            </a:pPr>
            <a:r>
              <a:rPr lang="tr-TR" sz="2000" dirty="0">
                <a:solidFill>
                  <a:srgbClr val="002060"/>
                </a:solidFill>
              </a:rPr>
              <a:t>Araştırma önerisinin bilimsel ve teknolojik değeri,</a:t>
            </a:r>
          </a:p>
          <a:p>
            <a:pPr marL="342900" indent="-342900">
              <a:buFont typeface="Arial" panose="020B0604020202020204" pitchFamily="34" charset="0"/>
              <a:buChar char="•"/>
            </a:pPr>
            <a:r>
              <a:rPr lang="tr-TR" sz="2000" dirty="0">
                <a:solidFill>
                  <a:srgbClr val="002060"/>
                </a:solidFill>
              </a:rPr>
              <a:t>Proje yöntem ve tekniğinin konu ile uyumu,</a:t>
            </a:r>
          </a:p>
          <a:p>
            <a:pPr marL="342900" indent="-342900">
              <a:buFont typeface="Arial" panose="020B0604020202020204" pitchFamily="34" charset="0"/>
              <a:buChar char="•"/>
            </a:pPr>
            <a:r>
              <a:rPr lang="tr-TR" sz="2000" dirty="0">
                <a:solidFill>
                  <a:srgbClr val="002060"/>
                </a:solidFill>
              </a:rPr>
              <a:t>Projenin lisans düzeyinde yapılabilirliği,</a:t>
            </a:r>
          </a:p>
          <a:p>
            <a:pPr marL="342900" indent="-342900">
              <a:buFont typeface="Arial" panose="020B0604020202020204" pitchFamily="34" charset="0"/>
              <a:buChar char="•"/>
            </a:pPr>
            <a:r>
              <a:rPr lang="tr-TR" sz="2000" dirty="0">
                <a:solidFill>
                  <a:srgbClr val="002060"/>
                </a:solidFill>
              </a:rPr>
              <a:t>Adayın varsa konu ile ilgili yaptığı çalışmalar.</a:t>
            </a:r>
          </a:p>
        </p:txBody>
      </p:sp>
    </p:spTree>
    <p:extLst>
      <p:ext uri="{BB962C8B-B14F-4D97-AF65-F5344CB8AC3E}">
        <p14:creationId xmlns:p14="http://schemas.microsoft.com/office/powerpoint/2010/main" val="395226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4760537" cy="461665"/>
          </a:xfrm>
          <a:prstGeom prst="rect">
            <a:avLst/>
          </a:prstGeom>
          <a:noFill/>
        </p:spPr>
        <p:txBody>
          <a:bodyPr wrap="square" rtlCol="0">
            <a:spAutoFit/>
          </a:bodyPr>
          <a:lstStyle/>
          <a:p>
            <a:r>
              <a:rPr lang="tr-TR" sz="2400" b="1" dirty="0">
                <a:solidFill>
                  <a:srgbClr val="002060"/>
                </a:solidFill>
              </a:rPr>
              <a:t>Başvuru Değerlendirme Kriterleri</a:t>
            </a:r>
          </a:p>
        </p:txBody>
      </p:sp>
      <p:sp>
        <p:nvSpPr>
          <p:cNvPr id="6" name="Metin kutusu 5">
            <a:extLst>
              <a:ext uri="{FF2B5EF4-FFF2-40B4-BE49-F238E27FC236}">
                <a16:creationId xmlns:a16="http://schemas.microsoft.com/office/drawing/2014/main" id="{3B91B434-3EFD-4B07-AAD6-1F824E744395}"/>
              </a:ext>
            </a:extLst>
          </p:cNvPr>
          <p:cNvSpPr txBox="1"/>
          <p:nvPr/>
        </p:nvSpPr>
        <p:spPr>
          <a:xfrm>
            <a:off x="707008" y="1706985"/>
            <a:ext cx="7805395" cy="4708981"/>
          </a:xfrm>
          <a:prstGeom prst="rect">
            <a:avLst/>
          </a:prstGeom>
          <a:noFill/>
        </p:spPr>
        <p:txBody>
          <a:bodyPr wrap="square">
            <a:spAutoFit/>
          </a:bodyPr>
          <a:lstStyle/>
          <a:p>
            <a:r>
              <a:rPr lang="tr-TR" sz="2000" b="1" dirty="0">
                <a:solidFill>
                  <a:srgbClr val="002060"/>
                </a:solidFill>
              </a:rPr>
              <a:t>Bilimsel Değerlendirme</a:t>
            </a:r>
          </a:p>
          <a:p>
            <a:endParaRPr lang="tr-TR" sz="2000" dirty="0">
              <a:solidFill>
                <a:srgbClr val="002060"/>
              </a:solidFill>
            </a:endParaRPr>
          </a:p>
          <a:p>
            <a:pPr algn="just"/>
            <a:r>
              <a:rPr lang="tr-TR" sz="2000" dirty="0">
                <a:solidFill>
                  <a:srgbClr val="002060"/>
                </a:solidFill>
              </a:rPr>
              <a:t>Ön incelemeden geçen başvurular, alanında uzman danışma kurulu üyeleri ya da panelist/danışmanlar tarafından, aşağıdaki kriterler esas alınarak yapılmaktadır.</a:t>
            </a:r>
          </a:p>
          <a:p>
            <a:endParaRPr lang="tr-TR" sz="2000" dirty="0">
              <a:solidFill>
                <a:srgbClr val="002060"/>
              </a:solidFill>
            </a:endParaRPr>
          </a:p>
          <a:p>
            <a:pPr marL="342900" indent="-342900">
              <a:buFont typeface="Arial" panose="020B0604020202020204" pitchFamily="34" charset="0"/>
              <a:buChar char="•"/>
            </a:pPr>
            <a:r>
              <a:rPr lang="tr-TR" sz="2000" dirty="0">
                <a:solidFill>
                  <a:srgbClr val="002060"/>
                </a:solidFill>
              </a:rPr>
              <a:t>Araştırma önerisinin özgün değeri</a:t>
            </a:r>
          </a:p>
          <a:p>
            <a:pPr marL="342900" indent="-342900">
              <a:buFont typeface="Arial" panose="020B0604020202020204" pitchFamily="34" charset="0"/>
              <a:buChar char="•"/>
            </a:pPr>
            <a:endParaRPr lang="tr-TR" sz="2000" dirty="0">
              <a:solidFill>
                <a:srgbClr val="002060"/>
              </a:solidFill>
            </a:endParaRPr>
          </a:p>
          <a:p>
            <a:pPr marL="342900" indent="-342900">
              <a:buFont typeface="Arial" panose="020B0604020202020204" pitchFamily="34" charset="0"/>
              <a:buChar char="•"/>
            </a:pPr>
            <a:r>
              <a:rPr lang="tr-TR" sz="2000" dirty="0">
                <a:solidFill>
                  <a:srgbClr val="002060"/>
                </a:solidFill>
              </a:rPr>
              <a:t>Amaç ve hedefleri,</a:t>
            </a:r>
          </a:p>
          <a:p>
            <a:pPr marL="342900" indent="-342900">
              <a:buFont typeface="Arial" panose="020B0604020202020204" pitchFamily="34" charset="0"/>
              <a:buChar char="•"/>
            </a:pPr>
            <a:endParaRPr lang="tr-TR" sz="2000" dirty="0">
              <a:solidFill>
                <a:srgbClr val="002060"/>
              </a:solidFill>
            </a:endParaRPr>
          </a:p>
          <a:p>
            <a:pPr marL="342900" indent="-342900">
              <a:buFont typeface="Arial" panose="020B0604020202020204" pitchFamily="34" charset="0"/>
              <a:buChar char="•"/>
            </a:pPr>
            <a:r>
              <a:rPr lang="tr-TR" sz="2000" dirty="0">
                <a:solidFill>
                  <a:srgbClr val="002060"/>
                </a:solidFill>
              </a:rPr>
              <a:t>Yöntem,</a:t>
            </a:r>
          </a:p>
          <a:p>
            <a:pPr marL="342900" indent="-342900">
              <a:buFont typeface="Arial" panose="020B0604020202020204" pitchFamily="34" charset="0"/>
              <a:buChar char="•"/>
            </a:pPr>
            <a:endParaRPr lang="tr-TR" sz="2000" dirty="0">
              <a:solidFill>
                <a:srgbClr val="002060"/>
              </a:solidFill>
            </a:endParaRPr>
          </a:p>
          <a:p>
            <a:pPr marL="342900" indent="-342900">
              <a:buFont typeface="Arial" panose="020B0604020202020204" pitchFamily="34" charset="0"/>
              <a:buChar char="•"/>
            </a:pPr>
            <a:r>
              <a:rPr lang="tr-TR" sz="2000" dirty="0">
                <a:solidFill>
                  <a:srgbClr val="002060"/>
                </a:solidFill>
              </a:rPr>
              <a:t>İş paketleri, başarı ölçütleri ve risk yönetimi,</a:t>
            </a:r>
          </a:p>
          <a:p>
            <a:pPr marL="342900" indent="-342900">
              <a:buFont typeface="Arial" panose="020B0604020202020204" pitchFamily="34" charset="0"/>
              <a:buChar char="•"/>
            </a:pPr>
            <a:endParaRPr lang="tr-TR" sz="2000" dirty="0">
              <a:solidFill>
                <a:srgbClr val="002060"/>
              </a:solidFill>
            </a:endParaRPr>
          </a:p>
          <a:p>
            <a:pPr marL="342900" indent="-342900">
              <a:buFont typeface="Arial" panose="020B0604020202020204" pitchFamily="34" charset="0"/>
              <a:buChar char="•"/>
            </a:pPr>
            <a:r>
              <a:rPr lang="tr-TR" sz="2000" dirty="0">
                <a:solidFill>
                  <a:srgbClr val="002060"/>
                </a:solidFill>
              </a:rPr>
              <a:t>Yaygın etki.</a:t>
            </a:r>
          </a:p>
        </p:txBody>
      </p:sp>
    </p:spTree>
    <p:extLst>
      <p:ext uri="{BB962C8B-B14F-4D97-AF65-F5344CB8AC3E}">
        <p14:creationId xmlns:p14="http://schemas.microsoft.com/office/powerpoint/2010/main" val="224273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09F8C1A4-77A6-4668-A34B-4091AC0D3EEB}"/>
              </a:ext>
            </a:extLst>
          </p:cNvPr>
          <p:cNvSpPr txBox="1"/>
          <p:nvPr/>
        </p:nvSpPr>
        <p:spPr>
          <a:xfrm>
            <a:off x="2434472" y="2923551"/>
            <a:ext cx="4711046" cy="707886"/>
          </a:xfrm>
          <a:prstGeom prst="rect">
            <a:avLst/>
          </a:prstGeom>
          <a:noFill/>
        </p:spPr>
        <p:txBody>
          <a:bodyPr wrap="square">
            <a:spAutoFit/>
          </a:bodyPr>
          <a:lstStyle/>
          <a:p>
            <a:r>
              <a:rPr lang="tr-TR" sz="4000" b="1" dirty="0">
                <a:solidFill>
                  <a:srgbClr val="002060"/>
                </a:solidFill>
              </a:rPr>
              <a:t>TÜBİTAK 2209/B</a:t>
            </a:r>
            <a:endParaRPr lang="tr-TR" sz="3600" b="1" dirty="0">
              <a:solidFill>
                <a:srgbClr val="002060"/>
              </a:solidFill>
            </a:endParaRPr>
          </a:p>
        </p:txBody>
      </p:sp>
    </p:spTree>
    <p:extLst>
      <p:ext uri="{BB962C8B-B14F-4D97-AF65-F5344CB8AC3E}">
        <p14:creationId xmlns:p14="http://schemas.microsoft.com/office/powerpoint/2010/main" val="134869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a:extLst>
              <a:ext uri="{FF2B5EF4-FFF2-40B4-BE49-F238E27FC236}">
                <a16:creationId xmlns:a16="http://schemas.microsoft.com/office/drawing/2014/main" id="{88B55C78-D3A5-42AE-A802-5DB673B74B08}"/>
              </a:ext>
            </a:extLst>
          </p:cNvPr>
          <p:cNvSpPr txBox="1"/>
          <p:nvPr/>
        </p:nvSpPr>
        <p:spPr>
          <a:xfrm>
            <a:off x="4128940" y="2728119"/>
            <a:ext cx="4647414" cy="1938992"/>
          </a:xfrm>
          <a:prstGeom prst="rect">
            <a:avLst/>
          </a:prstGeom>
          <a:noFill/>
        </p:spPr>
        <p:txBody>
          <a:bodyPr wrap="square">
            <a:spAutoFit/>
          </a:bodyPr>
          <a:lstStyle/>
          <a:p>
            <a:pPr algn="just"/>
            <a:r>
              <a:rPr lang="tr-TR" sz="2000" dirty="0">
                <a:solidFill>
                  <a:srgbClr val="002060"/>
                </a:solidFill>
              </a:rPr>
              <a:t>Çağrının amacı, üniversitelerde öğrenim görmekte olan lisans öğrencilerini </a:t>
            </a:r>
            <a:r>
              <a:rPr lang="tr-TR" sz="2000" b="1" dirty="0">
                <a:solidFill>
                  <a:srgbClr val="FF0000"/>
                </a:solidFill>
              </a:rPr>
              <a:t>sanayiye </a:t>
            </a:r>
          </a:p>
          <a:p>
            <a:pPr algn="just"/>
            <a:r>
              <a:rPr lang="tr-TR" sz="2000" b="1" dirty="0">
                <a:solidFill>
                  <a:srgbClr val="FF0000"/>
                </a:solidFill>
              </a:rPr>
              <a:t>yönelik projeler</a:t>
            </a:r>
            <a:r>
              <a:rPr lang="tr-TR" sz="2000" b="1" dirty="0">
                <a:solidFill>
                  <a:srgbClr val="002060"/>
                </a:solidFill>
              </a:rPr>
              <a:t> </a:t>
            </a:r>
            <a:r>
              <a:rPr lang="tr-TR" sz="2000" dirty="0">
                <a:solidFill>
                  <a:srgbClr val="002060"/>
                </a:solidFill>
              </a:rPr>
              <a:t>yoluyla araştırma yapmaya teşvik etmek; ön lisans öğrencilerine ise lisans öğrenimi öncesinde proje hazırlama kültürü kazandırmaktır.</a:t>
            </a:r>
          </a:p>
        </p:txBody>
      </p:sp>
      <p:pic>
        <p:nvPicPr>
          <p:cNvPr id="8" name="Resim 7">
            <a:extLst>
              <a:ext uri="{FF2B5EF4-FFF2-40B4-BE49-F238E27FC236}">
                <a16:creationId xmlns:a16="http://schemas.microsoft.com/office/drawing/2014/main" id="{DB27EAD1-A5DE-4A48-9689-F466FD10E8BD}"/>
              </a:ext>
            </a:extLst>
          </p:cNvPr>
          <p:cNvPicPr>
            <a:picLocks noChangeAspect="1"/>
          </p:cNvPicPr>
          <p:nvPr/>
        </p:nvPicPr>
        <p:blipFill>
          <a:blip r:embed="rId3"/>
          <a:stretch>
            <a:fillRect/>
          </a:stretch>
        </p:blipFill>
        <p:spPr>
          <a:xfrm>
            <a:off x="625045" y="1534560"/>
            <a:ext cx="3400216" cy="4875667"/>
          </a:xfrm>
          <a:prstGeom prst="rect">
            <a:avLst/>
          </a:prstGeom>
          <a:ln>
            <a:solidFill>
              <a:schemeClr val="tx1"/>
            </a:solidFill>
          </a:ln>
        </p:spPr>
      </p:pic>
      <p:sp>
        <p:nvSpPr>
          <p:cNvPr id="9" name="Metin kutusu 8">
            <a:extLst>
              <a:ext uri="{FF2B5EF4-FFF2-40B4-BE49-F238E27FC236}">
                <a16:creationId xmlns:a16="http://schemas.microsoft.com/office/drawing/2014/main" id="{F7870120-E62D-414F-9DEE-3AC63ABDC85E}"/>
              </a:ext>
            </a:extLst>
          </p:cNvPr>
          <p:cNvSpPr txBox="1"/>
          <p:nvPr/>
        </p:nvSpPr>
        <p:spPr>
          <a:xfrm>
            <a:off x="559056" y="977808"/>
            <a:ext cx="4864231" cy="461665"/>
          </a:xfrm>
          <a:prstGeom prst="rect">
            <a:avLst/>
          </a:prstGeom>
          <a:noFill/>
        </p:spPr>
        <p:txBody>
          <a:bodyPr wrap="square" rtlCol="0">
            <a:spAutoFit/>
          </a:bodyPr>
          <a:lstStyle/>
          <a:p>
            <a:r>
              <a:rPr lang="tr-TR" sz="2400" b="1" dirty="0">
                <a:solidFill>
                  <a:srgbClr val="002060"/>
                </a:solidFill>
              </a:rPr>
              <a:t>TÜBİTAK 2209-B Programın Amacı</a:t>
            </a:r>
          </a:p>
        </p:txBody>
      </p:sp>
    </p:spTree>
    <p:extLst>
      <p:ext uri="{BB962C8B-B14F-4D97-AF65-F5344CB8AC3E}">
        <p14:creationId xmlns:p14="http://schemas.microsoft.com/office/powerpoint/2010/main" val="50757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400110"/>
          </a:xfrm>
          <a:prstGeom prst="rect">
            <a:avLst/>
          </a:prstGeom>
          <a:noFill/>
        </p:spPr>
        <p:txBody>
          <a:bodyPr wrap="square">
            <a:spAutoFit/>
          </a:bodyPr>
          <a:lstStyle/>
          <a:p>
            <a:pPr marL="342900" indent="-342900" algn="just">
              <a:buFont typeface="+mj-lt"/>
              <a:buAutoNum type="arabicPeriod"/>
            </a:pP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3384223" cy="461665"/>
          </a:xfrm>
          <a:prstGeom prst="rect">
            <a:avLst/>
          </a:prstGeom>
          <a:noFill/>
        </p:spPr>
        <p:txBody>
          <a:bodyPr wrap="square" rtlCol="0">
            <a:spAutoFit/>
          </a:bodyPr>
          <a:lstStyle/>
          <a:p>
            <a:r>
              <a:rPr lang="tr-TR" sz="2400" b="1" dirty="0">
                <a:solidFill>
                  <a:srgbClr val="002060"/>
                </a:solidFill>
              </a:rPr>
              <a:t>Destek Kapsamı</a:t>
            </a:r>
          </a:p>
        </p:txBody>
      </p:sp>
      <p:sp>
        <p:nvSpPr>
          <p:cNvPr id="7" name="Metin kutusu 6">
            <a:extLst>
              <a:ext uri="{FF2B5EF4-FFF2-40B4-BE49-F238E27FC236}">
                <a16:creationId xmlns:a16="http://schemas.microsoft.com/office/drawing/2014/main" id="{0602F741-BED0-4B02-869F-6030D18085CD}"/>
              </a:ext>
            </a:extLst>
          </p:cNvPr>
          <p:cNvSpPr txBox="1"/>
          <p:nvPr/>
        </p:nvSpPr>
        <p:spPr>
          <a:xfrm>
            <a:off x="707009" y="1907863"/>
            <a:ext cx="7767687" cy="3170099"/>
          </a:xfrm>
          <a:prstGeom prst="rect">
            <a:avLst/>
          </a:prstGeom>
          <a:noFill/>
        </p:spPr>
        <p:txBody>
          <a:bodyPr wrap="square">
            <a:spAutoFit/>
          </a:bodyPr>
          <a:lstStyle/>
          <a:p>
            <a:pPr algn="just"/>
            <a:r>
              <a:rPr lang="tr-TR" sz="2000" dirty="0" err="1">
                <a:solidFill>
                  <a:srgbClr val="002060"/>
                </a:solidFill>
              </a:rPr>
              <a:t>Önlisans</a:t>
            </a:r>
            <a:r>
              <a:rPr lang="tr-TR" sz="2000" dirty="0">
                <a:solidFill>
                  <a:srgbClr val="002060"/>
                </a:solidFill>
              </a:rPr>
              <a:t>/Lisans öğrencilerinin hazırladıkları, sanayinin bir sorununu çözmeyi hedefleyen ve/veya sanayide uygulama potansiyeli olan ürün/yöntem/süreç iyileştirme ve/veya geliştirmeye yönelik araştırma konusuna sahip lisans projelerinin gerektirdiği makine/teçhizat, sarf malzemesi, kırtasiye giderleri, seyahat, hizmet alımı vb. giderler için destek sağlanır. Kongre/konferans katılım, yayın ve patent, konaklama veya gündelik (yeme-içme) masraflar 2209 proje desteği bütçesine dahil edilemez.</a:t>
            </a:r>
          </a:p>
          <a:p>
            <a:pPr algn="just"/>
            <a:endParaRPr lang="tr-TR" sz="2000" dirty="0">
              <a:solidFill>
                <a:srgbClr val="002060"/>
              </a:solidFill>
            </a:endParaRPr>
          </a:p>
          <a:p>
            <a:pPr algn="just"/>
            <a:r>
              <a:rPr lang="tr-TR" sz="2000" b="1" dirty="0">
                <a:solidFill>
                  <a:srgbClr val="002060"/>
                </a:solidFill>
              </a:rPr>
              <a:t>Projede akademik danışman ve sanayi danışmanı aynı kişi olamaz.</a:t>
            </a:r>
          </a:p>
        </p:txBody>
      </p:sp>
    </p:spTree>
    <p:extLst>
      <p:ext uri="{BB962C8B-B14F-4D97-AF65-F5344CB8AC3E}">
        <p14:creationId xmlns:p14="http://schemas.microsoft.com/office/powerpoint/2010/main" val="27179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400110"/>
          </a:xfrm>
          <a:prstGeom prst="rect">
            <a:avLst/>
          </a:prstGeom>
          <a:noFill/>
        </p:spPr>
        <p:txBody>
          <a:bodyPr wrap="square">
            <a:spAutoFit/>
          </a:bodyPr>
          <a:lstStyle/>
          <a:p>
            <a:pPr marL="342900" indent="-342900" algn="just">
              <a:buFont typeface="+mj-lt"/>
              <a:buAutoNum type="arabicPeriod"/>
            </a:pP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3384223" cy="461665"/>
          </a:xfrm>
          <a:prstGeom prst="rect">
            <a:avLst/>
          </a:prstGeom>
          <a:noFill/>
        </p:spPr>
        <p:txBody>
          <a:bodyPr wrap="square" rtlCol="0">
            <a:spAutoFit/>
          </a:bodyPr>
          <a:lstStyle/>
          <a:p>
            <a:r>
              <a:rPr lang="tr-TR" sz="2400" b="1" dirty="0">
                <a:solidFill>
                  <a:srgbClr val="002060"/>
                </a:solidFill>
              </a:rPr>
              <a:t>Destek Kapsamı</a:t>
            </a:r>
          </a:p>
        </p:txBody>
      </p:sp>
      <p:sp>
        <p:nvSpPr>
          <p:cNvPr id="7" name="Metin kutusu 6">
            <a:extLst>
              <a:ext uri="{FF2B5EF4-FFF2-40B4-BE49-F238E27FC236}">
                <a16:creationId xmlns:a16="http://schemas.microsoft.com/office/drawing/2014/main" id="{0602F741-BED0-4B02-869F-6030D18085CD}"/>
              </a:ext>
            </a:extLst>
          </p:cNvPr>
          <p:cNvSpPr txBox="1"/>
          <p:nvPr/>
        </p:nvSpPr>
        <p:spPr>
          <a:xfrm>
            <a:off x="707009" y="1907863"/>
            <a:ext cx="7767687" cy="2554545"/>
          </a:xfrm>
          <a:prstGeom prst="rect">
            <a:avLst/>
          </a:prstGeom>
          <a:noFill/>
        </p:spPr>
        <p:txBody>
          <a:bodyPr wrap="square">
            <a:spAutoFit/>
          </a:bodyPr>
          <a:lstStyle/>
          <a:p>
            <a:pPr algn="just"/>
            <a:r>
              <a:rPr lang="tr-TR" sz="2000" b="1" dirty="0">
                <a:solidFill>
                  <a:srgbClr val="002060"/>
                </a:solidFill>
              </a:rPr>
              <a:t>Özel Sektör Kuruluşu: </a:t>
            </a:r>
            <a:r>
              <a:rPr lang="tr-TR" sz="2000" dirty="0">
                <a:solidFill>
                  <a:srgbClr val="002060"/>
                </a:solidFill>
              </a:rPr>
              <a:t>5746 sayılı Araştırma, Geliştirme ve Tasarım Faaliyetlerinin Desteklenmesi hakkındaki kanun kapsamında Ar-Ge veya tasarım merkezi belgesi almış Ar-Ge birimlerine sahip Türkiye’de yerleşik sermaye şirketlerini, 4691 sayılı Teknoloji Geliştirme Bölgeleri Kanunu kapsamındaki teknoparklar bünyesinde Türkiye’de yerleşik sermaye şirketlerini veya 4562 sayılı Organize Sanayi Bölgeleri Kanunu kapsamında faaliyet gösteren sanayi kuruluşlarını kapsar.</a:t>
            </a:r>
          </a:p>
          <a:p>
            <a:pPr marL="342900" indent="-342900" algn="just">
              <a:buFont typeface="+mj-lt"/>
              <a:buAutoNum type="arabicPeriod"/>
            </a:pPr>
            <a:endParaRPr lang="tr-TR" sz="2000" b="1" dirty="0">
              <a:solidFill>
                <a:srgbClr val="002060"/>
              </a:solidFill>
            </a:endParaRPr>
          </a:p>
        </p:txBody>
      </p:sp>
    </p:spTree>
    <p:extLst>
      <p:ext uri="{BB962C8B-B14F-4D97-AF65-F5344CB8AC3E}">
        <p14:creationId xmlns:p14="http://schemas.microsoft.com/office/powerpoint/2010/main" val="130222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09F8C1A4-77A6-4668-A34B-4091AC0D3EEB}"/>
              </a:ext>
            </a:extLst>
          </p:cNvPr>
          <p:cNvSpPr txBox="1"/>
          <p:nvPr/>
        </p:nvSpPr>
        <p:spPr>
          <a:xfrm>
            <a:off x="513760" y="1268526"/>
            <a:ext cx="7734694" cy="4493538"/>
          </a:xfrm>
          <a:prstGeom prst="rect">
            <a:avLst/>
          </a:prstGeom>
          <a:noFill/>
        </p:spPr>
        <p:txBody>
          <a:bodyPr wrap="square">
            <a:spAutoFit/>
          </a:bodyPr>
          <a:lstStyle/>
          <a:p>
            <a:r>
              <a:rPr lang="tr-TR" sz="2800" b="1" dirty="0">
                <a:solidFill>
                  <a:srgbClr val="002060"/>
                </a:solidFill>
              </a:rPr>
              <a:t>Sunum İçeriği</a:t>
            </a:r>
          </a:p>
          <a:p>
            <a:endParaRPr lang="tr-TR" dirty="0">
              <a:solidFill>
                <a:srgbClr val="002060"/>
              </a:solidFill>
            </a:endParaRPr>
          </a:p>
          <a:p>
            <a:pPr marL="342900" indent="-342900">
              <a:buFont typeface="+mj-lt"/>
              <a:buAutoNum type="arabicPeriod"/>
            </a:pPr>
            <a:r>
              <a:rPr lang="tr-TR" sz="2400" dirty="0">
                <a:solidFill>
                  <a:srgbClr val="002060"/>
                </a:solidFill>
              </a:rPr>
              <a:t>TÜBİTAK 2209-A ve 2209-B Hakkında Genel Bilgilendirme </a:t>
            </a:r>
          </a:p>
          <a:p>
            <a:pPr marL="342900" indent="-342900">
              <a:buFont typeface="+mj-lt"/>
              <a:buAutoNum type="arabicPeriod"/>
            </a:pPr>
            <a:r>
              <a:rPr lang="tr-TR" sz="2400" dirty="0">
                <a:solidFill>
                  <a:srgbClr val="002060"/>
                </a:solidFill>
              </a:rPr>
              <a:t>Programların Amacı</a:t>
            </a:r>
          </a:p>
          <a:p>
            <a:pPr marL="342900" indent="-342900">
              <a:buFont typeface="+mj-lt"/>
              <a:buAutoNum type="arabicPeriod"/>
            </a:pPr>
            <a:r>
              <a:rPr lang="tr-TR" sz="2400" dirty="0">
                <a:solidFill>
                  <a:srgbClr val="002060"/>
                </a:solidFill>
              </a:rPr>
              <a:t>Destek Kapsamı</a:t>
            </a:r>
          </a:p>
          <a:p>
            <a:pPr marL="342900" indent="-342900">
              <a:buFont typeface="+mj-lt"/>
              <a:buAutoNum type="arabicPeriod"/>
            </a:pPr>
            <a:r>
              <a:rPr lang="tr-TR" sz="2400" dirty="0">
                <a:solidFill>
                  <a:srgbClr val="002060"/>
                </a:solidFill>
              </a:rPr>
              <a:t>Başvuru Koşulları </a:t>
            </a:r>
          </a:p>
          <a:p>
            <a:pPr marL="342900" indent="-342900">
              <a:buFont typeface="+mj-lt"/>
              <a:buAutoNum type="arabicPeriod"/>
            </a:pPr>
            <a:r>
              <a:rPr lang="tr-TR" sz="2400" dirty="0">
                <a:solidFill>
                  <a:srgbClr val="002060"/>
                </a:solidFill>
              </a:rPr>
              <a:t>Başvuru Belgeleri </a:t>
            </a:r>
          </a:p>
          <a:p>
            <a:pPr marL="342900" indent="-342900">
              <a:buFont typeface="+mj-lt"/>
              <a:buAutoNum type="arabicPeriod"/>
            </a:pPr>
            <a:r>
              <a:rPr lang="tr-TR" sz="2400" dirty="0">
                <a:solidFill>
                  <a:srgbClr val="002060"/>
                </a:solidFill>
              </a:rPr>
              <a:t>TÜBİTAK Sisteminden Başvurunun Nasıl Yapılacağı </a:t>
            </a:r>
          </a:p>
          <a:p>
            <a:pPr marL="342900" indent="-342900">
              <a:buFont typeface="+mj-lt"/>
              <a:buAutoNum type="arabicPeriod"/>
            </a:pPr>
            <a:r>
              <a:rPr lang="tr-TR" sz="2400" dirty="0">
                <a:solidFill>
                  <a:srgbClr val="002060"/>
                </a:solidFill>
              </a:rPr>
              <a:t>Başvurunun Değerlendirilme Kriterler</a:t>
            </a:r>
          </a:p>
          <a:p>
            <a:pPr marL="342900" indent="-342900">
              <a:buFont typeface="+mj-lt"/>
              <a:buAutoNum type="arabicPeriod"/>
            </a:pPr>
            <a:r>
              <a:rPr lang="tr-TR" sz="2400" b="1" dirty="0">
                <a:solidFill>
                  <a:srgbClr val="002060"/>
                </a:solidFill>
              </a:rPr>
              <a:t>Başvuru Formu Nasıl Doldurulur?</a:t>
            </a:r>
          </a:p>
          <a:p>
            <a:pPr marL="342900" indent="-342900">
              <a:buFont typeface="+mj-lt"/>
              <a:buAutoNum type="arabicPeriod"/>
            </a:pPr>
            <a:r>
              <a:rPr lang="tr-TR" sz="2400" b="1" dirty="0">
                <a:solidFill>
                  <a:srgbClr val="002060"/>
                </a:solidFill>
              </a:rPr>
              <a:t>Proje Nasıl Hazırlanır?</a:t>
            </a:r>
          </a:p>
          <a:p>
            <a:pPr marL="342900" indent="-342900">
              <a:buFont typeface="+mj-lt"/>
              <a:buAutoNum type="arabicPeriod"/>
            </a:pPr>
            <a:r>
              <a:rPr lang="tr-TR" sz="2400" b="1" dirty="0">
                <a:solidFill>
                  <a:srgbClr val="002060"/>
                </a:solidFill>
              </a:rPr>
              <a:t>Proje Örnekleri</a:t>
            </a:r>
          </a:p>
        </p:txBody>
      </p:sp>
    </p:spTree>
    <p:extLst>
      <p:ext uri="{BB962C8B-B14F-4D97-AF65-F5344CB8AC3E}">
        <p14:creationId xmlns:p14="http://schemas.microsoft.com/office/powerpoint/2010/main" val="176234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a:extLst>
              <a:ext uri="{FF2B5EF4-FFF2-40B4-BE49-F238E27FC236}">
                <a16:creationId xmlns:a16="http://schemas.microsoft.com/office/drawing/2014/main" id="{86B8F352-11E0-43CF-AC62-6107C248A0CF}"/>
              </a:ext>
            </a:extLst>
          </p:cNvPr>
          <p:cNvPicPr>
            <a:picLocks noChangeAspect="1"/>
          </p:cNvPicPr>
          <p:nvPr/>
        </p:nvPicPr>
        <p:blipFill>
          <a:blip r:embed="rId3"/>
          <a:stretch>
            <a:fillRect/>
          </a:stretch>
        </p:blipFill>
        <p:spPr>
          <a:xfrm>
            <a:off x="778128" y="1242570"/>
            <a:ext cx="7587743" cy="5052523"/>
          </a:xfrm>
          <a:prstGeom prst="rect">
            <a:avLst/>
          </a:prstGeom>
          <a:ln>
            <a:solidFill>
              <a:schemeClr val="accent1"/>
            </a:solidFill>
          </a:ln>
        </p:spPr>
      </p:pic>
    </p:spTree>
    <p:extLst>
      <p:ext uri="{BB962C8B-B14F-4D97-AF65-F5344CB8AC3E}">
        <p14:creationId xmlns:p14="http://schemas.microsoft.com/office/powerpoint/2010/main" val="217607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a:extLst>
              <a:ext uri="{FF2B5EF4-FFF2-40B4-BE49-F238E27FC236}">
                <a16:creationId xmlns:a16="http://schemas.microsoft.com/office/drawing/2014/main" id="{2436D981-EB52-4058-B386-61DD8A46F3C7}"/>
              </a:ext>
            </a:extLst>
          </p:cNvPr>
          <p:cNvPicPr>
            <a:picLocks noChangeAspect="1"/>
          </p:cNvPicPr>
          <p:nvPr/>
        </p:nvPicPr>
        <p:blipFill>
          <a:blip r:embed="rId3"/>
          <a:stretch>
            <a:fillRect/>
          </a:stretch>
        </p:blipFill>
        <p:spPr>
          <a:xfrm>
            <a:off x="598145" y="1574277"/>
            <a:ext cx="7947709" cy="4308049"/>
          </a:xfrm>
          <a:prstGeom prst="rect">
            <a:avLst/>
          </a:prstGeom>
          <a:ln>
            <a:solidFill>
              <a:schemeClr val="accent1"/>
            </a:solidFill>
          </a:ln>
        </p:spPr>
      </p:pic>
    </p:spTree>
    <p:extLst>
      <p:ext uri="{BB962C8B-B14F-4D97-AF65-F5344CB8AC3E}">
        <p14:creationId xmlns:p14="http://schemas.microsoft.com/office/powerpoint/2010/main" val="361521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400110"/>
          </a:xfrm>
          <a:prstGeom prst="rect">
            <a:avLst/>
          </a:prstGeom>
          <a:noFill/>
        </p:spPr>
        <p:txBody>
          <a:bodyPr wrap="square">
            <a:spAutoFit/>
          </a:bodyPr>
          <a:lstStyle/>
          <a:p>
            <a:pPr marL="342900" indent="-342900" algn="just">
              <a:buFont typeface="+mj-lt"/>
              <a:buAutoNum type="arabicPeriod"/>
            </a:pP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Destek Miktarı ve Ödeme Koşulları</a:t>
            </a:r>
          </a:p>
        </p:txBody>
      </p:sp>
      <p:sp>
        <p:nvSpPr>
          <p:cNvPr id="7" name="Metin kutusu 6">
            <a:extLst>
              <a:ext uri="{FF2B5EF4-FFF2-40B4-BE49-F238E27FC236}">
                <a16:creationId xmlns:a16="http://schemas.microsoft.com/office/drawing/2014/main" id="{0602F741-BED0-4B02-869F-6030D18085CD}"/>
              </a:ext>
            </a:extLst>
          </p:cNvPr>
          <p:cNvSpPr txBox="1"/>
          <p:nvPr/>
        </p:nvSpPr>
        <p:spPr>
          <a:xfrm>
            <a:off x="707009" y="1907863"/>
            <a:ext cx="7767687" cy="4093428"/>
          </a:xfrm>
          <a:prstGeom prst="rect">
            <a:avLst/>
          </a:prstGeom>
          <a:noFill/>
        </p:spPr>
        <p:txBody>
          <a:bodyPr wrap="square">
            <a:spAutoFit/>
          </a:bodyPr>
          <a:lstStyle/>
          <a:p>
            <a:pPr marL="457200" indent="-457200" algn="just">
              <a:buFont typeface="+mj-lt"/>
              <a:buAutoNum type="arabicPeriod"/>
            </a:pPr>
            <a:r>
              <a:rPr lang="tr-TR" sz="2000" dirty="0">
                <a:solidFill>
                  <a:srgbClr val="002060"/>
                </a:solidFill>
              </a:rPr>
              <a:t>Araştırma projeleri en çok 12 aylık süre ile desteklenir.  Destek alanlar destek kararının TÜBİTAK web sayfasında ilan edilmesini takip eden en çok bir yıl içinde projesini tamamlamak zorundadır.</a:t>
            </a:r>
          </a:p>
          <a:p>
            <a:pPr marL="457200" indent="-457200" algn="just">
              <a:buFont typeface="+mj-lt"/>
              <a:buAutoNum type="arabicPeriod"/>
            </a:pPr>
            <a:endParaRPr lang="tr-TR" sz="2000" dirty="0">
              <a:solidFill>
                <a:srgbClr val="002060"/>
              </a:solidFill>
            </a:endParaRPr>
          </a:p>
          <a:p>
            <a:pPr marL="457200" indent="-457200" algn="just">
              <a:buFont typeface="+mj-lt"/>
              <a:buAutoNum type="arabicPeriod"/>
            </a:pPr>
            <a:r>
              <a:rPr lang="tr-TR" sz="2000" dirty="0">
                <a:solidFill>
                  <a:srgbClr val="002060"/>
                </a:solidFill>
              </a:rPr>
              <a:t>Maksimum destek tutarı 12.000 TL'dir.</a:t>
            </a:r>
          </a:p>
          <a:p>
            <a:pPr marL="457200" indent="-457200" algn="just">
              <a:buFont typeface="+mj-lt"/>
              <a:buAutoNum type="arabicPeriod"/>
            </a:pPr>
            <a:endParaRPr lang="tr-TR" sz="2000" dirty="0">
              <a:solidFill>
                <a:srgbClr val="002060"/>
              </a:solidFill>
            </a:endParaRPr>
          </a:p>
          <a:p>
            <a:pPr marL="457200" indent="-457200" algn="just">
              <a:buFont typeface="+mj-lt"/>
              <a:buAutoNum type="arabicPeriod"/>
            </a:pPr>
            <a:r>
              <a:rPr lang="tr-TR" sz="2000" dirty="0">
                <a:solidFill>
                  <a:srgbClr val="002060"/>
                </a:solidFill>
              </a:rPr>
              <a:t>Online başvuruda girişi yapılacak IBAN numarası mutlaka proje yürütücüsü öğrenciye ait olmalıdır.</a:t>
            </a:r>
          </a:p>
          <a:p>
            <a:pPr marL="457200" indent="-457200" algn="just">
              <a:buFont typeface="+mj-lt"/>
              <a:buAutoNum type="arabicPeriod"/>
            </a:pPr>
            <a:endParaRPr lang="tr-TR" sz="2000" dirty="0">
              <a:solidFill>
                <a:srgbClr val="002060"/>
              </a:solidFill>
            </a:endParaRPr>
          </a:p>
          <a:p>
            <a:pPr marL="457200" indent="-457200" algn="just">
              <a:buFont typeface="+mj-lt"/>
              <a:buAutoNum type="arabicPeriod"/>
            </a:pPr>
            <a:r>
              <a:rPr lang="tr-TR" sz="2000" dirty="0">
                <a:solidFill>
                  <a:srgbClr val="002060"/>
                </a:solidFill>
              </a:rPr>
              <a:t>Öğrenci ve danışmanlara harcırah ya da yevmiye ödemesi yapılmamaktadır.</a:t>
            </a:r>
          </a:p>
          <a:p>
            <a:pPr marL="457200" indent="-457200" algn="just">
              <a:buFont typeface="+mj-lt"/>
              <a:buAutoNum type="arabicPeriod"/>
            </a:pPr>
            <a:endParaRPr lang="tr-TR" sz="2000" dirty="0">
              <a:solidFill>
                <a:srgbClr val="002060"/>
              </a:solidFill>
            </a:endParaRPr>
          </a:p>
          <a:p>
            <a:pPr marL="457200" indent="-457200" algn="just">
              <a:buFont typeface="+mj-lt"/>
              <a:buAutoNum type="arabicPeriod"/>
            </a:pPr>
            <a:r>
              <a:rPr lang="tr-TR" sz="2000" dirty="0">
                <a:solidFill>
                  <a:srgbClr val="002060"/>
                </a:solidFill>
              </a:rPr>
              <a:t>Konaklama harcamaları destek kapsamına dahil edilemez.</a:t>
            </a:r>
          </a:p>
        </p:txBody>
      </p:sp>
    </p:spTree>
    <p:extLst>
      <p:ext uri="{BB962C8B-B14F-4D97-AF65-F5344CB8AC3E}">
        <p14:creationId xmlns:p14="http://schemas.microsoft.com/office/powerpoint/2010/main" val="72527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400110"/>
          </a:xfrm>
          <a:prstGeom prst="rect">
            <a:avLst/>
          </a:prstGeom>
          <a:noFill/>
        </p:spPr>
        <p:txBody>
          <a:bodyPr wrap="square">
            <a:spAutoFit/>
          </a:bodyPr>
          <a:lstStyle/>
          <a:p>
            <a:pPr marL="342900" indent="-342900" algn="just">
              <a:buFont typeface="+mj-lt"/>
              <a:buAutoNum type="arabicPeriod"/>
            </a:pP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Kimler Başvurabilir</a:t>
            </a:r>
          </a:p>
        </p:txBody>
      </p:sp>
      <p:sp>
        <p:nvSpPr>
          <p:cNvPr id="7" name="Metin kutusu 6">
            <a:extLst>
              <a:ext uri="{FF2B5EF4-FFF2-40B4-BE49-F238E27FC236}">
                <a16:creationId xmlns:a16="http://schemas.microsoft.com/office/drawing/2014/main" id="{0602F741-BED0-4B02-869F-6030D18085CD}"/>
              </a:ext>
            </a:extLst>
          </p:cNvPr>
          <p:cNvSpPr txBox="1"/>
          <p:nvPr/>
        </p:nvSpPr>
        <p:spPr>
          <a:xfrm>
            <a:off x="707009" y="1907863"/>
            <a:ext cx="7767687" cy="4093428"/>
          </a:xfrm>
          <a:prstGeom prst="rect">
            <a:avLst/>
          </a:prstGeom>
          <a:noFill/>
        </p:spPr>
        <p:txBody>
          <a:bodyPr wrap="square">
            <a:spAutoFit/>
          </a:bodyPr>
          <a:lstStyle/>
          <a:p>
            <a:pPr marL="457200" indent="-457200" algn="just">
              <a:buFont typeface="+mj-lt"/>
              <a:buAutoNum type="arabicPeriod"/>
            </a:pPr>
            <a:r>
              <a:rPr lang="tr-TR" sz="2000" b="0" i="0" dirty="0">
                <a:solidFill>
                  <a:schemeClr val="tx2">
                    <a:lumMod val="75000"/>
                  </a:schemeClr>
                </a:solidFill>
                <a:effectLst/>
                <a:latin typeface="Inter"/>
              </a:rPr>
              <a:t>Başvuru sahibinin ön lisans veya lisans öğrenimi görüyor olması,</a:t>
            </a:r>
          </a:p>
          <a:p>
            <a:pPr marL="457200" indent="-457200" algn="just">
              <a:buFont typeface="+mj-lt"/>
              <a:buAutoNum type="arabicPeriod"/>
            </a:pPr>
            <a:r>
              <a:rPr lang="tr-TR" sz="2000" b="0" i="0" dirty="0">
                <a:solidFill>
                  <a:schemeClr val="tx2">
                    <a:lumMod val="75000"/>
                  </a:schemeClr>
                </a:solidFill>
                <a:effectLst/>
                <a:latin typeface="Inter"/>
              </a:rPr>
              <a:t>Projenin akademik ve sanayi danışmanları rehberliğinde yapılıyor olması</a:t>
            </a:r>
          </a:p>
          <a:p>
            <a:pPr marL="457200" indent="-457200" algn="just">
              <a:buFont typeface="+mj-lt"/>
              <a:buAutoNum type="arabicPeriod"/>
            </a:pPr>
            <a:r>
              <a:rPr lang="tr-TR" sz="2000" b="0" i="0" dirty="0">
                <a:solidFill>
                  <a:schemeClr val="tx2">
                    <a:lumMod val="75000"/>
                  </a:schemeClr>
                </a:solidFill>
                <a:effectLst/>
                <a:latin typeface="Inter"/>
              </a:rPr>
              <a:t>Aynı dönemde birden fazla başvuruda ve/veya önceki dönemlerde desteği devam eden bir 2209-A ya da 2209-B projesinde yer alınmamış olunması</a:t>
            </a:r>
          </a:p>
          <a:p>
            <a:pPr marL="457200" indent="-457200" algn="just">
              <a:buFont typeface="+mj-lt"/>
              <a:buAutoNum type="arabicPeriod"/>
            </a:pPr>
            <a:r>
              <a:rPr lang="tr-TR" sz="2000" b="0" i="0" dirty="0">
                <a:solidFill>
                  <a:schemeClr val="tx2">
                    <a:lumMod val="75000"/>
                  </a:schemeClr>
                </a:solidFill>
                <a:effectLst/>
                <a:latin typeface="Inter"/>
              </a:rPr>
              <a:t>Daha önce aynı proje için TÜBİTAK’tan destek alınmamış olması,</a:t>
            </a:r>
          </a:p>
          <a:p>
            <a:pPr marL="457200" indent="-457200" algn="just">
              <a:buFont typeface="+mj-lt"/>
              <a:buAutoNum type="arabicPeriod"/>
            </a:pPr>
            <a:r>
              <a:rPr lang="tr-TR" sz="2000" b="0" i="0" dirty="0">
                <a:solidFill>
                  <a:schemeClr val="tx2">
                    <a:lumMod val="75000"/>
                  </a:schemeClr>
                </a:solidFill>
                <a:effectLst/>
                <a:latin typeface="Inter"/>
              </a:rPr>
              <a:t>Programa, öğrenciler bireysel veya takım halinde başvuru yapabilirler. Takım halinde başvuru yapılması durumunda öğrencilerden biri Proje Yürütücüsü olarak TÜBİTAK’a karşı sorumludur. Bir projede proje yürütücüsü dışında en fazla 3 proje ortağı yer alabilir.</a:t>
            </a:r>
            <a:endParaRPr lang="tr-TR" sz="2000" dirty="0">
              <a:solidFill>
                <a:schemeClr val="tx2">
                  <a:lumMod val="75000"/>
                </a:schemeClr>
              </a:solidFill>
              <a:latin typeface="Inter"/>
            </a:endParaRPr>
          </a:p>
          <a:p>
            <a:pPr marL="457200" indent="-457200" algn="just">
              <a:buFont typeface="+mj-lt"/>
              <a:buAutoNum type="arabicPeriod"/>
            </a:pPr>
            <a:r>
              <a:rPr lang="tr-TR" sz="2000" b="0" i="0" dirty="0" err="1">
                <a:solidFill>
                  <a:schemeClr val="tx2">
                    <a:lumMod val="75000"/>
                  </a:schemeClr>
                </a:solidFill>
                <a:effectLst/>
                <a:latin typeface="Inter"/>
              </a:rPr>
              <a:t>Açıköğretim</a:t>
            </a:r>
            <a:r>
              <a:rPr lang="tr-TR" sz="2000" b="0" i="0" dirty="0">
                <a:solidFill>
                  <a:schemeClr val="tx2">
                    <a:lumMod val="75000"/>
                  </a:schemeClr>
                </a:solidFill>
                <a:effectLst/>
                <a:latin typeface="Inter"/>
              </a:rPr>
              <a:t> ve hazırlık sınıfı öğrencileri başvuru yapamazlar.</a:t>
            </a:r>
          </a:p>
        </p:txBody>
      </p:sp>
    </p:spTree>
    <p:extLst>
      <p:ext uri="{BB962C8B-B14F-4D97-AF65-F5344CB8AC3E}">
        <p14:creationId xmlns:p14="http://schemas.microsoft.com/office/powerpoint/2010/main" val="378933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400110"/>
          </a:xfrm>
          <a:prstGeom prst="rect">
            <a:avLst/>
          </a:prstGeom>
          <a:noFill/>
        </p:spPr>
        <p:txBody>
          <a:bodyPr wrap="square">
            <a:spAutoFit/>
          </a:bodyPr>
          <a:lstStyle/>
          <a:p>
            <a:pPr marL="342900" indent="-342900" algn="just">
              <a:buFont typeface="+mj-lt"/>
              <a:buAutoNum type="arabicPeriod"/>
            </a:pP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Kimler Başvurabilir</a:t>
            </a:r>
          </a:p>
        </p:txBody>
      </p:sp>
      <p:sp>
        <p:nvSpPr>
          <p:cNvPr id="7" name="Metin kutusu 6">
            <a:extLst>
              <a:ext uri="{FF2B5EF4-FFF2-40B4-BE49-F238E27FC236}">
                <a16:creationId xmlns:a16="http://schemas.microsoft.com/office/drawing/2014/main" id="{0602F741-BED0-4B02-869F-6030D18085CD}"/>
              </a:ext>
            </a:extLst>
          </p:cNvPr>
          <p:cNvSpPr txBox="1"/>
          <p:nvPr/>
        </p:nvSpPr>
        <p:spPr>
          <a:xfrm>
            <a:off x="707009" y="1907863"/>
            <a:ext cx="7767687" cy="3170099"/>
          </a:xfrm>
          <a:prstGeom prst="rect">
            <a:avLst/>
          </a:prstGeom>
          <a:noFill/>
        </p:spPr>
        <p:txBody>
          <a:bodyPr wrap="square">
            <a:spAutoFit/>
          </a:bodyPr>
          <a:lstStyle/>
          <a:p>
            <a:pPr marL="457200" indent="-457200" algn="just">
              <a:buFont typeface="+mj-lt"/>
              <a:buAutoNum type="arabicPeriod"/>
            </a:pPr>
            <a:r>
              <a:rPr lang="tr-TR" sz="2000" b="0" i="0" dirty="0">
                <a:solidFill>
                  <a:schemeClr val="tx2">
                    <a:lumMod val="75000"/>
                  </a:schemeClr>
                </a:solidFill>
                <a:effectLst/>
                <a:latin typeface="Inter"/>
              </a:rPr>
              <a:t>Son başvuru tarihine kadar başvuru sahibi ve akademik danışman tarafından onaylanmayan başvurular değerlendirmeye alınmaz.</a:t>
            </a:r>
          </a:p>
          <a:p>
            <a:pPr marL="457200" indent="-457200" algn="just">
              <a:buFont typeface="+mj-lt"/>
              <a:buAutoNum type="arabicPeriod"/>
            </a:pPr>
            <a:r>
              <a:rPr lang="tr-TR" sz="2000" b="0" i="0" dirty="0">
                <a:solidFill>
                  <a:schemeClr val="tx2">
                    <a:lumMod val="75000"/>
                  </a:schemeClr>
                </a:solidFill>
                <a:effectLst/>
                <a:latin typeface="Inter"/>
              </a:rPr>
              <a:t>4.3.7. Başvuru geri çekme işlemi için başvuru yılı ve dönemini belirten imzalı bir dilekçenin elektronik ortamda (bideb2209b@tubitak.gov.tr) </a:t>
            </a:r>
            <a:r>
              <a:rPr lang="tr-TR" sz="2000" b="0" i="0" dirty="0" err="1">
                <a:solidFill>
                  <a:schemeClr val="tx2">
                    <a:lumMod val="75000"/>
                  </a:schemeClr>
                </a:solidFill>
                <a:effectLst/>
                <a:latin typeface="Inter"/>
              </a:rPr>
              <a:t>BİDEB’e</a:t>
            </a:r>
            <a:r>
              <a:rPr lang="tr-TR" sz="2000" b="0" i="0" dirty="0">
                <a:solidFill>
                  <a:schemeClr val="tx2">
                    <a:lumMod val="75000"/>
                  </a:schemeClr>
                </a:solidFill>
                <a:effectLst/>
                <a:latin typeface="Inter"/>
              </a:rPr>
              <a:t> ulaştırılması gerekmektedir. </a:t>
            </a:r>
          </a:p>
          <a:p>
            <a:pPr marL="457200" indent="-457200" algn="just">
              <a:buFont typeface="+mj-lt"/>
              <a:buAutoNum type="arabicPeriod"/>
            </a:pPr>
            <a:endParaRPr lang="tr-TR" sz="2000" b="0" i="0" dirty="0">
              <a:solidFill>
                <a:schemeClr val="tx2">
                  <a:lumMod val="75000"/>
                </a:schemeClr>
              </a:solidFill>
              <a:effectLst/>
              <a:latin typeface="Inter"/>
            </a:endParaRPr>
          </a:p>
          <a:p>
            <a:pPr marL="457200" indent="-457200" algn="just">
              <a:buFont typeface="+mj-lt"/>
              <a:buAutoNum type="arabicPeriod"/>
            </a:pPr>
            <a:r>
              <a:rPr lang="tr-TR" sz="2000" b="1" i="0" dirty="0">
                <a:solidFill>
                  <a:schemeClr val="tx2">
                    <a:lumMod val="75000"/>
                  </a:schemeClr>
                </a:solidFill>
                <a:effectLst/>
                <a:latin typeface="Inter"/>
              </a:rPr>
              <a:t>Taahhütname: </a:t>
            </a:r>
            <a:r>
              <a:rPr lang="tr-TR" sz="2000" b="0" i="0" dirty="0">
                <a:solidFill>
                  <a:schemeClr val="tx2">
                    <a:lumMod val="75000"/>
                  </a:schemeClr>
                </a:solidFill>
                <a:effectLst/>
                <a:latin typeface="Inter"/>
              </a:rPr>
              <a:t>Destekten yararlanan kişinin program mevzuatında belirlenen kurallara ve yükümlülüklere uyacağına ilişkin beyanı içeren yazıyı onaylamanız gerekmektedir. </a:t>
            </a:r>
          </a:p>
          <a:p>
            <a:pPr marL="457200" indent="-457200" algn="just">
              <a:buFont typeface="+mj-lt"/>
              <a:buAutoNum type="arabicPeriod"/>
            </a:pPr>
            <a:endParaRPr lang="tr-TR" sz="2000" b="0" i="0" dirty="0">
              <a:solidFill>
                <a:schemeClr val="tx2">
                  <a:lumMod val="75000"/>
                </a:schemeClr>
              </a:solidFill>
              <a:effectLst/>
              <a:latin typeface="Inter"/>
            </a:endParaRPr>
          </a:p>
        </p:txBody>
      </p:sp>
    </p:spTree>
    <p:extLst>
      <p:ext uri="{BB962C8B-B14F-4D97-AF65-F5344CB8AC3E}">
        <p14:creationId xmlns:p14="http://schemas.microsoft.com/office/powerpoint/2010/main" val="813260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1FBF8928-DA8B-483E-AED6-C4514A235B3F}"/>
              </a:ext>
            </a:extLst>
          </p:cNvPr>
          <p:cNvSpPr txBox="1"/>
          <p:nvPr/>
        </p:nvSpPr>
        <p:spPr>
          <a:xfrm>
            <a:off x="707009" y="1907863"/>
            <a:ext cx="7767687" cy="3170099"/>
          </a:xfrm>
          <a:prstGeom prst="rect">
            <a:avLst/>
          </a:prstGeom>
          <a:noFill/>
        </p:spPr>
        <p:txBody>
          <a:bodyPr wrap="square">
            <a:spAutoFit/>
          </a:bodyPr>
          <a:lstStyle/>
          <a:p>
            <a:pPr marL="457200" indent="-457200" algn="just">
              <a:buFont typeface="+mj-lt"/>
              <a:buAutoNum type="arabicPeriod"/>
            </a:pPr>
            <a:r>
              <a:rPr lang="tr-TR" sz="2000" b="0" i="0" dirty="0">
                <a:solidFill>
                  <a:schemeClr val="tx2">
                    <a:lumMod val="75000"/>
                  </a:schemeClr>
                </a:solidFill>
                <a:effectLst/>
                <a:latin typeface="Inter"/>
              </a:rPr>
              <a:t>Değerlendirme taban puanları sosyal ve beşerî bilimler, temel bilimler, teknik bilimler, sağlık bilimleri ve tarımsal bilimler alanındaki projeler için </a:t>
            </a:r>
            <a:r>
              <a:rPr lang="tr-TR" sz="2000" b="1" i="0" dirty="0">
                <a:solidFill>
                  <a:schemeClr val="tx2">
                    <a:lumMod val="75000"/>
                  </a:schemeClr>
                </a:solidFill>
                <a:effectLst/>
                <a:latin typeface="Inter"/>
              </a:rPr>
              <a:t>ayrı belirlenebilir.</a:t>
            </a:r>
          </a:p>
          <a:p>
            <a:pPr marL="457200" indent="-457200" algn="just">
              <a:buFont typeface="+mj-lt"/>
              <a:buAutoNum type="arabicPeriod"/>
            </a:pPr>
            <a:r>
              <a:rPr lang="tr-TR" sz="2000" i="0" dirty="0">
                <a:solidFill>
                  <a:schemeClr val="tx2">
                    <a:lumMod val="75000"/>
                  </a:schemeClr>
                </a:solidFill>
                <a:effectLst/>
                <a:latin typeface="Inter"/>
              </a:rPr>
              <a:t>Özel </a:t>
            </a:r>
            <a:r>
              <a:rPr lang="tr-TR" sz="2000" i="0" dirty="0" err="1">
                <a:solidFill>
                  <a:schemeClr val="tx2">
                    <a:lumMod val="75000"/>
                  </a:schemeClr>
                </a:solidFill>
                <a:effectLst/>
                <a:latin typeface="Inter"/>
              </a:rPr>
              <a:t>gereksinimli</a:t>
            </a:r>
            <a:r>
              <a:rPr lang="tr-TR" sz="2000" i="0" dirty="0">
                <a:solidFill>
                  <a:schemeClr val="tx2">
                    <a:lumMod val="75000"/>
                  </a:schemeClr>
                </a:solidFill>
                <a:effectLst/>
                <a:latin typeface="Inter"/>
              </a:rPr>
              <a:t> bireylerin toplumla bütünleşmelerini kolaylaştırmak ve bilimsel araştırmalara katılımını teşvik etmek amacıyla, başvuru esnasında proje ekibinde (proje yürütücüsü ya da proje ortağı) özel </a:t>
            </a:r>
            <a:r>
              <a:rPr lang="tr-TR" sz="2000" i="0" dirty="0" err="1">
                <a:solidFill>
                  <a:schemeClr val="tx2">
                    <a:lumMod val="75000"/>
                  </a:schemeClr>
                </a:solidFill>
                <a:effectLst/>
                <a:latin typeface="Inter"/>
              </a:rPr>
              <a:t>gereksinimli</a:t>
            </a:r>
            <a:r>
              <a:rPr lang="tr-TR" sz="2000" i="0" dirty="0">
                <a:solidFill>
                  <a:schemeClr val="tx2">
                    <a:lumMod val="75000"/>
                  </a:schemeClr>
                </a:solidFill>
                <a:effectLst/>
                <a:latin typeface="Inter"/>
              </a:rPr>
              <a:t> bir bireyin olduğunun “Engelli Sağlık Raporu” ile beyan edilmesi durumunda projelerin değerlendirme toplam puanına artı bir puan eklenecektir. Bir projeye bu madde kapsamında en fazla bir puan eklenebilir.</a:t>
            </a:r>
          </a:p>
        </p:txBody>
      </p:sp>
      <p:sp>
        <p:nvSpPr>
          <p:cNvPr id="5" name="Metin kutusu 4">
            <a:extLst>
              <a:ext uri="{FF2B5EF4-FFF2-40B4-BE49-F238E27FC236}">
                <a16:creationId xmlns:a16="http://schemas.microsoft.com/office/drawing/2014/main" id="{955904D4-70DB-41F3-8B02-8FA2EFA10820}"/>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Değerlendirme</a:t>
            </a:r>
          </a:p>
        </p:txBody>
      </p:sp>
    </p:spTree>
    <p:extLst>
      <p:ext uri="{BB962C8B-B14F-4D97-AF65-F5344CB8AC3E}">
        <p14:creationId xmlns:p14="http://schemas.microsoft.com/office/powerpoint/2010/main" val="364887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1FBF8928-DA8B-483E-AED6-C4514A235B3F}"/>
              </a:ext>
            </a:extLst>
          </p:cNvPr>
          <p:cNvSpPr txBox="1"/>
          <p:nvPr/>
        </p:nvSpPr>
        <p:spPr>
          <a:xfrm>
            <a:off x="707009" y="1907863"/>
            <a:ext cx="7767687" cy="4401205"/>
          </a:xfrm>
          <a:prstGeom prst="rect">
            <a:avLst/>
          </a:prstGeom>
          <a:noFill/>
        </p:spPr>
        <p:txBody>
          <a:bodyPr wrap="square">
            <a:spAutoFit/>
          </a:bodyPr>
          <a:lstStyle/>
          <a:p>
            <a:pPr marL="457200" indent="-457200" algn="just">
              <a:buFont typeface="+mj-lt"/>
              <a:buAutoNum type="arabicPeriod"/>
            </a:pPr>
            <a:r>
              <a:rPr lang="tr-TR" sz="2000" dirty="0">
                <a:solidFill>
                  <a:schemeClr val="accent1">
                    <a:lumMod val="75000"/>
                  </a:schemeClr>
                </a:solidFill>
              </a:rPr>
              <a:t>Proje kapsamında yapılan harcamalar fatura ile belgelendirilmelidir ve demirbaş malzeme alınması durumunda üniversite demirbaşına kaydı yapılmalıdır. Faturalar yürütücü öğrenci ya da proje ortakları adına kesilmelidir. Üzerinde isim bulunmayan fiş dökümleri (akaryakıt fişleri hariç) geçersiz harcama sayılır ve iadesi talep edilir. </a:t>
            </a:r>
            <a:r>
              <a:rPr lang="tr-TR" sz="2000" b="1" dirty="0">
                <a:solidFill>
                  <a:schemeClr val="accent1">
                    <a:lumMod val="75000"/>
                  </a:schemeClr>
                </a:solidFill>
              </a:rPr>
              <a:t>Belgelendirilmeyen ya da kullanılmayan destek tutarı program web sitesinde belirtilen TÜBİTAK hesabına yatırılmalıdır. </a:t>
            </a:r>
          </a:p>
          <a:p>
            <a:pPr marL="457200" indent="-457200" algn="just">
              <a:buFont typeface="+mj-lt"/>
              <a:buAutoNum type="arabicPeriod"/>
            </a:pPr>
            <a:r>
              <a:rPr lang="tr-TR" sz="2000" dirty="0">
                <a:solidFill>
                  <a:schemeClr val="accent1">
                    <a:lumMod val="75000"/>
                  </a:schemeClr>
                </a:solidFill>
              </a:rPr>
              <a:t>Proje ekibinde yapılacak değişiklik talebi proje bitiş tarihine 3 ay ve daha az süre kala kabul edilmez. </a:t>
            </a:r>
            <a:endParaRPr lang="tr-TR" sz="2000" b="1" dirty="0">
              <a:solidFill>
                <a:schemeClr val="accent1">
                  <a:lumMod val="75000"/>
                </a:schemeClr>
              </a:solidFill>
            </a:endParaRPr>
          </a:p>
          <a:p>
            <a:pPr marL="457200" indent="-457200" algn="just">
              <a:buFont typeface="+mj-lt"/>
              <a:buAutoNum type="arabicPeriod"/>
            </a:pPr>
            <a:r>
              <a:rPr lang="tr-TR" sz="2000" b="1" dirty="0">
                <a:solidFill>
                  <a:schemeClr val="accent1">
                    <a:lumMod val="75000"/>
                  </a:schemeClr>
                </a:solidFill>
              </a:rPr>
              <a:t>Makale, bildiri vb. proje çıktıları olması halinde TÜBİTAK 2209-B programından destek alındığının belirtilmesi gereklidir. </a:t>
            </a:r>
          </a:p>
          <a:p>
            <a:pPr marL="457200" indent="-457200" algn="just">
              <a:buFont typeface="+mj-lt"/>
              <a:buAutoNum type="arabicPeriod"/>
            </a:pPr>
            <a:r>
              <a:rPr lang="tr-TR" sz="2000" dirty="0">
                <a:solidFill>
                  <a:schemeClr val="accent1">
                    <a:lumMod val="75000"/>
                  </a:schemeClr>
                </a:solidFill>
              </a:rPr>
              <a:t>Söz konusu çıktıların </a:t>
            </a:r>
            <a:r>
              <a:rPr lang="tr-TR" sz="2000" dirty="0" err="1">
                <a:solidFill>
                  <a:schemeClr val="accent1">
                    <a:lumMod val="75000"/>
                  </a:schemeClr>
                </a:solidFill>
              </a:rPr>
              <a:t>BİDEB’e</a:t>
            </a:r>
            <a:r>
              <a:rPr lang="tr-TR" sz="2000" dirty="0">
                <a:solidFill>
                  <a:schemeClr val="accent1">
                    <a:lumMod val="75000"/>
                  </a:schemeClr>
                </a:solidFill>
              </a:rPr>
              <a:t> posta yoluyla gönderilmesine gerek yoktur.</a:t>
            </a:r>
            <a:endParaRPr lang="tr-TR" sz="2000" b="1" dirty="0">
              <a:solidFill>
                <a:schemeClr val="accent1">
                  <a:lumMod val="75000"/>
                </a:schemeClr>
              </a:solidFill>
            </a:endParaRPr>
          </a:p>
          <a:p>
            <a:pPr marL="457200" indent="-457200" algn="just">
              <a:buFont typeface="+mj-lt"/>
              <a:buAutoNum type="arabicPeriod"/>
            </a:pPr>
            <a:endParaRPr lang="tr-TR" sz="2000" i="0" dirty="0">
              <a:solidFill>
                <a:schemeClr val="tx2">
                  <a:lumMod val="75000"/>
                </a:schemeClr>
              </a:solidFill>
              <a:effectLst/>
              <a:latin typeface="Inter"/>
            </a:endParaRPr>
          </a:p>
        </p:txBody>
      </p:sp>
      <p:sp>
        <p:nvSpPr>
          <p:cNvPr id="5" name="Metin kutusu 4">
            <a:extLst>
              <a:ext uri="{FF2B5EF4-FFF2-40B4-BE49-F238E27FC236}">
                <a16:creationId xmlns:a16="http://schemas.microsoft.com/office/drawing/2014/main" id="{955904D4-70DB-41F3-8B02-8FA2EFA10820}"/>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Sonuçlandırma</a:t>
            </a:r>
          </a:p>
        </p:txBody>
      </p:sp>
    </p:spTree>
    <p:extLst>
      <p:ext uri="{BB962C8B-B14F-4D97-AF65-F5344CB8AC3E}">
        <p14:creationId xmlns:p14="http://schemas.microsoft.com/office/powerpoint/2010/main" val="19905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1FBF8928-DA8B-483E-AED6-C4514A235B3F}"/>
              </a:ext>
            </a:extLst>
          </p:cNvPr>
          <p:cNvSpPr txBox="1"/>
          <p:nvPr/>
        </p:nvSpPr>
        <p:spPr>
          <a:xfrm>
            <a:off x="707009" y="1907863"/>
            <a:ext cx="7767687" cy="2862322"/>
          </a:xfrm>
          <a:prstGeom prst="rect">
            <a:avLst/>
          </a:prstGeom>
          <a:noFill/>
        </p:spPr>
        <p:txBody>
          <a:bodyPr wrap="square">
            <a:spAutoFit/>
          </a:bodyPr>
          <a:lstStyle/>
          <a:p>
            <a:pPr marL="457200" indent="-457200" algn="just">
              <a:buFont typeface="+mj-lt"/>
              <a:buAutoNum type="arabicPeriod"/>
            </a:pPr>
            <a:r>
              <a:rPr lang="tr-TR" sz="2000" i="0" dirty="0">
                <a:solidFill>
                  <a:schemeClr val="accent1">
                    <a:lumMod val="75000"/>
                  </a:schemeClr>
                </a:solidFill>
                <a:effectLst/>
                <a:latin typeface="Inter"/>
              </a:rPr>
              <a:t>Destek sahipleri, destek karar tarihini takip eden en geç 12 ay içerisinde EBİDEB sistemi üzerinden;</a:t>
            </a:r>
          </a:p>
          <a:p>
            <a:pPr algn="just"/>
            <a:endParaRPr lang="tr-TR" sz="2000" i="0" dirty="0">
              <a:solidFill>
                <a:schemeClr val="accent1">
                  <a:lumMod val="75000"/>
                </a:schemeClr>
              </a:solidFill>
              <a:effectLst/>
              <a:latin typeface="Inter"/>
            </a:endParaRPr>
          </a:p>
          <a:p>
            <a:pPr algn="just"/>
            <a:r>
              <a:rPr lang="tr-TR" sz="2000" i="0" dirty="0">
                <a:solidFill>
                  <a:schemeClr val="accent1">
                    <a:lumMod val="75000"/>
                  </a:schemeClr>
                </a:solidFill>
                <a:effectLst/>
                <a:latin typeface="Inter"/>
              </a:rPr>
              <a:t>• fatura üzerinde yazan bilgilerin sisteme girişi,</a:t>
            </a:r>
          </a:p>
          <a:p>
            <a:pPr algn="just"/>
            <a:r>
              <a:rPr lang="tr-TR" sz="2000" i="0" dirty="0">
                <a:solidFill>
                  <a:schemeClr val="accent1">
                    <a:lumMod val="75000"/>
                  </a:schemeClr>
                </a:solidFill>
                <a:effectLst/>
                <a:latin typeface="Inter"/>
              </a:rPr>
              <a:t>• uygun formatta hazırlanmış sonuç raporlarının yüklenmesi,</a:t>
            </a:r>
          </a:p>
          <a:p>
            <a:pPr algn="just"/>
            <a:r>
              <a:rPr lang="tr-TR" sz="2000" i="0" dirty="0">
                <a:solidFill>
                  <a:schemeClr val="accent1">
                    <a:lumMod val="75000"/>
                  </a:schemeClr>
                </a:solidFill>
                <a:effectLst/>
                <a:latin typeface="Inter"/>
              </a:rPr>
              <a:t>• sonuç raporlarının kontrol için danışman onayına gönderilmesi,</a:t>
            </a:r>
          </a:p>
          <a:p>
            <a:pPr algn="just"/>
            <a:r>
              <a:rPr lang="tr-TR" sz="2000" i="0" dirty="0">
                <a:solidFill>
                  <a:schemeClr val="accent1">
                    <a:lumMod val="75000"/>
                  </a:schemeClr>
                </a:solidFill>
                <a:effectLst/>
                <a:latin typeface="Inter"/>
              </a:rPr>
              <a:t>• danışman tarafından onaylanan sonuç raporuna nihai onayın verilmesi, </a:t>
            </a:r>
          </a:p>
          <a:p>
            <a:pPr algn="just"/>
            <a:endParaRPr lang="tr-TR" sz="2000" dirty="0">
              <a:solidFill>
                <a:schemeClr val="accent1">
                  <a:lumMod val="75000"/>
                </a:schemeClr>
              </a:solidFill>
              <a:latin typeface="Inter"/>
            </a:endParaRPr>
          </a:p>
          <a:p>
            <a:pPr algn="just"/>
            <a:r>
              <a:rPr lang="tr-TR" sz="2000" i="0" dirty="0">
                <a:solidFill>
                  <a:schemeClr val="accent1">
                    <a:lumMod val="75000"/>
                  </a:schemeClr>
                </a:solidFill>
                <a:effectLst/>
                <a:latin typeface="Inter"/>
              </a:rPr>
              <a:t>işlemlerini tamamlaması zorunludur.</a:t>
            </a:r>
          </a:p>
        </p:txBody>
      </p:sp>
      <p:sp>
        <p:nvSpPr>
          <p:cNvPr id="5" name="Metin kutusu 4">
            <a:extLst>
              <a:ext uri="{FF2B5EF4-FFF2-40B4-BE49-F238E27FC236}">
                <a16:creationId xmlns:a16="http://schemas.microsoft.com/office/drawing/2014/main" id="{955904D4-70DB-41F3-8B02-8FA2EFA10820}"/>
              </a:ext>
            </a:extLst>
          </p:cNvPr>
          <p:cNvSpPr txBox="1"/>
          <p:nvPr/>
        </p:nvSpPr>
        <p:spPr>
          <a:xfrm>
            <a:off x="707009" y="1233833"/>
            <a:ext cx="4892513" cy="461665"/>
          </a:xfrm>
          <a:prstGeom prst="rect">
            <a:avLst/>
          </a:prstGeom>
          <a:noFill/>
        </p:spPr>
        <p:txBody>
          <a:bodyPr wrap="square" rtlCol="0">
            <a:spAutoFit/>
          </a:bodyPr>
          <a:lstStyle/>
          <a:p>
            <a:r>
              <a:rPr lang="tr-TR" sz="2400" b="1" dirty="0">
                <a:solidFill>
                  <a:srgbClr val="002060"/>
                </a:solidFill>
              </a:rPr>
              <a:t>Sonuçlandırma</a:t>
            </a:r>
          </a:p>
        </p:txBody>
      </p:sp>
    </p:spTree>
    <p:extLst>
      <p:ext uri="{BB962C8B-B14F-4D97-AF65-F5344CB8AC3E}">
        <p14:creationId xmlns:p14="http://schemas.microsoft.com/office/powerpoint/2010/main" val="3567332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09F8C1A4-77A6-4668-A34B-4091AC0D3EEB}"/>
              </a:ext>
            </a:extLst>
          </p:cNvPr>
          <p:cNvSpPr txBox="1"/>
          <p:nvPr/>
        </p:nvSpPr>
        <p:spPr>
          <a:xfrm>
            <a:off x="2216477" y="2923551"/>
            <a:ext cx="4711046" cy="707886"/>
          </a:xfrm>
          <a:prstGeom prst="rect">
            <a:avLst/>
          </a:prstGeom>
          <a:noFill/>
        </p:spPr>
        <p:txBody>
          <a:bodyPr wrap="square">
            <a:spAutoFit/>
          </a:bodyPr>
          <a:lstStyle/>
          <a:p>
            <a:r>
              <a:rPr lang="tr-TR" sz="4000" b="1" dirty="0">
                <a:solidFill>
                  <a:srgbClr val="002060"/>
                </a:solidFill>
              </a:rPr>
              <a:t>PROJE YAZIM SÜRECİ</a:t>
            </a:r>
            <a:endParaRPr lang="tr-TR" sz="3600" b="1" dirty="0">
              <a:solidFill>
                <a:srgbClr val="002060"/>
              </a:solidFill>
            </a:endParaRPr>
          </a:p>
        </p:txBody>
      </p:sp>
    </p:spTree>
    <p:extLst>
      <p:ext uri="{BB962C8B-B14F-4D97-AF65-F5344CB8AC3E}">
        <p14:creationId xmlns:p14="http://schemas.microsoft.com/office/powerpoint/2010/main" val="24959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233833"/>
            <a:ext cx="4308051" cy="461665"/>
          </a:xfrm>
          <a:prstGeom prst="rect">
            <a:avLst/>
          </a:prstGeom>
          <a:noFill/>
        </p:spPr>
        <p:txBody>
          <a:bodyPr wrap="square" rtlCol="0">
            <a:spAutoFit/>
          </a:bodyPr>
          <a:lstStyle/>
          <a:p>
            <a:r>
              <a:rPr lang="tr-TR" sz="2400" b="1" dirty="0">
                <a:solidFill>
                  <a:srgbClr val="002060"/>
                </a:solidFill>
              </a:rPr>
              <a:t>Proje Nedir?</a:t>
            </a:r>
          </a:p>
        </p:txBody>
      </p:sp>
      <p:sp>
        <p:nvSpPr>
          <p:cNvPr id="5" name="Metin kutusu 4">
            <a:extLst>
              <a:ext uri="{FF2B5EF4-FFF2-40B4-BE49-F238E27FC236}">
                <a16:creationId xmlns:a16="http://schemas.microsoft.com/office/drawing/2014/main" id="{5C70AE9B-F038-453D-8347-5836F1FEC82E}"/>
              </a:ext>
            </a:extLst>
          </p:cNvPr>
          <p:cNvSpPr txBox="1"/>
          <p:nvPr/>
        </p:nvSpPr>
        <p:spPr>
          <a:xfrm>
            <a:off x="707008" y="1886701"/>
            <a:ext cx="7852529" cy="923330"/>
          </a:xfrm>
          <a:prstGeom prst="rect">
            <a:avLst/>
          </a:prstGeom>
          <a:noFill/>
        </p:spPr>
        <p:txBody>
          <a:bodyPr wrap="square">
            <a:spAutoFit/>
          </a:bodyPr>
          <a:lstStyle/>
          <a:p>
            <a:pPr marR="5080" algn="just">
              <a:lnSpc>
                <a:spcPct val="100000"/>
              </a:lnSpc>
              <a:spcBef>
                <a:spcPts val="1700"/>
              </a:spcBef>
            </a:pPr>
            <a:r>
              <a:rPr lang="tr-TR" sz="1800" dirty="0">
                <a:solidFill>
                  <a:srgbClr val="FF0000"/>
                </a:solidFill>
              </a:rPr>
              <a:t>Belirli bir zaman </a:t>
            </a:r>
            <a:r>
              <a:rPr lang="tr-TR" sz="1800" dirty="0">
                <a:solidFill>
                  <a:schemeClr val="accent1">
                    <a:lumMod val="75000"/>
                  </a:schemeClr>
                </a:solidFill>
              </a:rPr>
              <a:t>dilimi içerisinde </a:t>
            </a:r>
            <a:r>
              <a:rPr lang="tr-TR" sz="1800" dirty="0">
                <a:solidFill>
                  <a:srgbClr val="FF0000"/>
                </a:solidFill>
              </a:rPr>
              <a:t>amaç ve hedefleri </a:t>
            </a:r>
            <a:r>
              <a:rPr lang="tr-TR" sz="1800" dirty="0">
                <a:solidFill>
                  <a:schemeClr val="accent1">
                    <a:lumMod val="75000"/>
                  </a:schemeClr>
                </a:solidFill>
              </a:rPr>
              <a:t>önceden belirlenmiş iş ve işlemlerin </a:t>
            </a:r>
            <a:r>
              <a:rPr lang="tr-TR" sz="1800" dirty="0">
                <a:solidFill>
                  <a:srgbClr val="FF0000"/>
                </a:solidFill>
              </a:rPr>
              <a:t>bir plan doğrultusunda </a:t>
            </a:r>
            <a:r>
              <a:rPr lang="tr-TR" sz="1800" dirty="0">
                <a:solidFill>
                  <a:schemeClr val="accent1">
                    <a:lumMod val="75000"/>
                  </a:schemeClr>
                </a:solidFill>
              </a:rPr>
              <a:t>ele alınarak yeni sistem, ürün veya sonuç elde etmek amacıyla sonuçlara ulaşan tüm faaliyet ve süreçler bütünüdür.</a:t>
            </a:r>
          </a:p>
        </p:txBody>
      </p:sp>
    </p:spTree>
    <p:extLst>
      <p:ext uri="{BB962C8B-B14F-4D97-AF65-F5344CB8AC3E}">
        <p14:creationId xmlns:p14="http://schemas.microsoft.com/office/powerpoint/2010/main" val="363043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09F8C1A4-77A6-4668-A34B-4091AC0D3EEB}"/>
              </a:ext>
            </a:extLst>
          </p:cNvPr>
          <p:cNvSpPr txBox="1"/>
          <p:nvPr/>
        </p:nvSpPr>
        <p:spPr>
          <a:xfrm>
            <a:off x="2434472" y="2923551"/>
            <a:ext cx="4711046" cy="707886"/>
          </a:xfrm>
          <a:prstGeom prst="rect">
            <a:avLst/>
          </a:prstGeom>
          <a:noFill/>
        </p:spPr>
        <p:txBody>
          <a:bodyPr wrap="square">
            <a:spAutoFit/>
          </a:bodyPr>
          <a:lstStyle/>
          <a:p>
            <a:r>
              <a:rPr lang="tr-TR" sz="4000" b="1" dirty="0">
                <a:solidFill>
                  <a:srgbClr val="002060"/>
                </a:solidFill>
              </a:rPr>
              <a:t>TÜBİTAK 2209/A</a:t>
            </a:r>
            <a:endParaRPr lang="tr-TR" sz="3600" b="1" dirty="0">
              <a:solidFill>
                <a:srgbClr val="002060"/>
              </a:solidFill>
            </a:endParaRPr>
          </a:p>
        </p:txBody>
      </p:sp>
    </p:spTree>
    <p:extLst>
      <p:ext uri="{BB962C8B-B14F-4D97-AF65-F5344CB8AC3E}">
        <p14:creationId xmlns:p14="http://schemas.microsoft.com/office/powerpoint/2010/main" val="23696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6711886" cy="461665"/>
          </a:xfrm>
          <a:prstGeom prst="rect">
            <a:avLst/>
          </a:prstGeom>
          <a:noFill/>
        </p:spPr>
        <p:txBody>
          <a:bodyPr wrap="square" rtlCol="0">
            <a:spAutoFit/>
          </a:bodyPr>
          <a:lstStyle/>
          <a:p>
            <a:r>
              <a:rPr lang="tr-TR" sz="2400" b="1" dirty="0">
                <a:solidFill>
                  <a:srgbClr val="002060"/>
                </a:solidFill>
              </a:rPr>
              <a:t>Proje Hazırlama Sürecinde Ne Yapmalısınız?</a:t>
            </a:r>
          </a:p>
        </p:txBody>
      </p:sp>
      <p:sp>
        <p:nvSpPr>
          <p:cNvPr id="6" name="Metin kutusu 5">
            <a:extLst>
              <a:ext uri="{FF2B5EF4-FFF2-40B4-BE49-F238E27FC236}">
                <a16:creationId xmlns:a16="http://schemas.microsoft.com/office/drawing/2014/main" id="{3B91B434-3EFD-4B07-AAD6-1F824E744395}"/>
              </a:ext>
            </a:extLst>
          </p:cNvPr>
          <p:cNvSpPr txBox="1"/>
          <p:nvPr/>
        </p:nvSpPr>
        <p:spPr>
          <a:xfrm>
            <a:off x="707009" y="1925128"/>
            <a:ext cx="7117238" cy="1631216"/>
          </a:xfrm>
          <a:prstGeom prst="rect">
            <a:avLst/>
          </a:prstGeom>
          <a:noFill/>
        </p:spPr>
        <p:txBody>
          <a:bodyPr wrap="square">
            <a:spAutoFit/>
          </a:bodyPr>
          <a:lstStyle/>
          <a:p>
            <a:pPr marL="342900" indent="-342900">
              <a:buFont typeface="Arial" panose="020B0604020202020204" pitchFamily="34" charset="0"/>
              <a:buChar char="•"/>
            </a:pPr>
            <a:r>
              <a:rPr lang="tr-TR" sz="2000" dirty="0">
                <a:solidFill>
                  <a:srgbClr val="002060"/>
                </a:solidFill>
              </a:rPr>
              <a:t>Çağrı kapsamını inceleyiniz.</a:t>
            </a:r>
          </a:p>
          <a:p>
            <a:pPr marL="342900" indent="-342900">
              <a:buFont typeface="Arial" panose="020B0604020202020204" pitchFamily="34" charset="0"/>
              <a:buChar char="•"/>
            </a:pPr>
            <a:r>
              <a:rPr lang="tr-TR" sz="2000" dirty="0">
                <a:solidFill>
                  <a:srgbClr val="002060"/>
                </a:solidFill>
              </a:rPr>
              <a:t>Proje fikrinizi oluşturunuz.</a:t>
            </a:r>
          </a:p>
          <a:p>
            <a:pPr marL="342900" indent="-342900">
              <a:buFont typeface="Arial" panose="020B0604020202020204" pitchFamily="34" charset="0"/>
              <a:buChar char="•"/>
            </a:pPr>
            <a:r>
              <a:rPr lang="tr-TR" sz="2000" dirty="0">
                <a:solidFill>
                  <a:srgbClr val="002060"/>
                </a:solidFill>
              </a:rPr>
              <a:t>İsterseniz proje ekibi kurabilirsiniz. </a:t>
            </a:r>
          </a:p>
          <a:p>
            <a:pPr marL="342900" indent="-342900">
              <a:buFont typeface="Arial" panose="020B0604020202020204" pitchFamily="34" charset="0"/>
              <a:buChar char="•"/>
            </a:pPr>
            <a:r>
              <a:rPr lang="tr-TR" sz="2000" dirty="0">
                <a:solidFill>
                  <a:srgbClr val="002060"/>
                </a:solidFill>
              </a:rPr>
              <a:t>Danışman hocanızı belirleyiniz. </a:t>
            </a:r>
          </a:p>
          <a:p>
            <a:pPr marL="342900" indent="-342900">
              <a:buFont typeface="Arial" panose="020B0604020202020204" pitchFamily="34" charset="0"/>
              <a:buChar char="•"/>
            </a:pPr>
            <a:r>
              <a:rPr lang="tr-TR" sz="2000" dirty="0">
                <a:solidFill>
                  <a:srgbClr val="002060"/>
                </a:solidFill>
              </a:rPr>
              <a:t>Projenizi hazırlayınız ve sisteme yükleyiniz.  </a:t>
            </a:r>
          </a:p>
        </p:txBody>
      </p:sp>
      <p:sp>
        <p:nvSpPr>
          <p:cNvPr id="3" name="Ok: Sol Yukarı 2">
            <a:extLst>
              <a:ext uri="{FF2B5EF4-FFF2-40B4-BE49-F238E27FC236}">
                <a16:creationId xmlns:a16="http://schemas.microsoft.com/office/drawing/2014/main" id="{08067730-7435-452E-BDFF-3F1EDBEE41AD}"/>
              </a:ext>
            </a:extLst>
          </p:cNvPr>
          <p:cNvSpPr/>
          <p:nvPr/>
        </p:nvSpPr>
        <p:spPr>
          <a:xfrm rot="13437003">
            <a:off x="3595853" y="3613308"/>
            <a:ext cx="1927451" cy="1958094"/>
          </a:xfrm>
          <a:prstGeom prst="leftUpArrow">
            <a:avLst>
              <a:gd name="adj1" fmla="val 25000"/>
              <a:gd name="adj2" fmla="val 25181"/>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821DDE04-C52F-4C89-8410-185B6EBC9A21}"/>
              </a:ext>
            </a:extLst>
          </p:cNvPr>
          <p:cNvSpPr txBox="1"/>
          <p:nvPr/>
        </p:nvSpPr>
        <p:spPr>
          <a:xfrm>
            <a:off x="5395127" y="5162502"/>
            <a:ext cx="3129699" cy="923330"/>
          </a:xfrm>
          <a:prstGeom prst="rect">
            <a:avLst/>
          </a:prstGeom>
          <a:solidFill>
            <a:schemeClr val="accent3">
              <a:lumMod val="20000"/>
              <a:lumOff val="80000"/>
            </a:schemeClr>
          </a:solidFill>
          <a:ln>
            <a:solidFill>
              <a:srgbClr val="00B050"/>
            </a:solidFill>
          </a:ln>
        </p:spPr>
        <p:txBody>
          <a:bodyPr wrap="square" rtlCol="0">
            <a:spAutoFit/>
          </a:bodyPr>
          <a:lstStyle/>
          <a:p>
            <a:r>
              <a:rPr lang="tr-TR" dirty="0"/>
              <a:t>Projenize başlayıp, deneylerini tamamlayınız. Sonuç raporunuzu sisteme yükleyiniz.</a:t>
            </a:r>
          </a:p>
        </p:txBody>
      </p:sp>
      <p:sp>
        <p:nvSpPr>
          <p:cNvPr id="7" name="Metin kutusu 6">
            <a:extLst>
              <a:ext uri="{FF2B5EF4-FFF2-40B4-BE49-F238E27FC236}">
                <a16:creationId xmlns:a16="http://schemas.microsoft.com/office/drawing/2014/main" id="{7DFD641F-C3BA-4DAA-B6A4-CD9BB5ED6995}"/>
              </a:ext>
            </a:extLst>
          </p:cNvPr>
          <p:cNvSpPr txBox="1"/>
          <p:nvPr/>
        </p:nvSpPr>
        <p:spPr>
          <a:xfrm>
            <a:off x="625604" y="5055213"/>
            <a:ext cx="3129699" cy="1477328"/>
          </a:xfrm>
          <a:prstGeom prst="rect">
            <a:avLst/>
          </a:prstGeom>
          <a:solidFill>
            <a:schemeClr val="accent2">
              <a:lumMod val="20000"/>
              <a:lumOff val="80000"/>
            </a:schemeClr>
          </a:solidFill>
          <a:ln>
            <a:solidFill>
              <a:srgbClr val="FF0000"/>
            </a:solidFill>
          </a:ln>
        </p:spPr>
        <p:txBody>
          <a:bodyPr wrap="square" rtlCol="0">
            <a:spAutoFit/>
          </a:bodyPr>
          <a:lstStyle/>
          <a:p>
            <a:r>
              <a:rPr lang="tr-TR" dirty="0"/>
              <a:t>Projenize kabul edilmez ise, danışman hocanızla düzeltmelerini yapınız veya yeni proje önerileri ile yeniden başvuru yapınız.</a:t>
            </a:r>
          </a:p>
        </p:txBody>
      </p:sp>
    </p:spTree>
    <p:extLst>
      <p:ext uri="{BB962C8B-B14F-4D97-AF65-F5344CB8AC3E}">
        <p14:creationId xmlns:p14="http://schemas.microsoft.com/office/powerpoint/2010/main" val="75396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Proje Fikri Nasıl Bulunur?</a:t>
            </a:r>
          </a:p>
        </p:txBody>
      </p:sp>
      <p:sp>
        <p:nvSpPr>
          <p:cNvPr id="5" name="Metin kutusu 4">
            <a:extLst>
              <a:ext uri="{FF2B5EF4-FFF2-40B4-BE49-F238E27FC236}">
                <a16:creationId xmlns:a16="http://schemas.microsoft.com/office/drawing/2014/main" id="{5C70AE9B-F038-453D-8347-5836F1FEC82E}"/>
              </a:ext>
            </a:extLst>
          </p:cNvPr>
          <p:cNvSpPr txBox="1"/>
          <p:nvPr/>
        </p:nvSpPr>
        <p:spPr>
          <a:xfrm>
            <a:off x="919108" y="3549019"/>
            <a:ext cx="2493393" cy="461665"/>
          </a:xfrm>
          <a:prstGeom prst="rect">
            <a:avLst/>
          </a:prstGeom>
          <a:solidFill>
            <a:srgbClr val="FFFF00"/>
          </a:solidFill>
          <a:ln>
            <a:solidFill>
              <a:schemeClr val="accent1"/>
            </a:solidFill>
          </a:ln>
          <a:effectLst>
            <a:glow rad="139700">
              <a:schemeClr val="accent2">
                <a:satMod val="175000"/>
                <a:alpha val="40000"/>
              </a:schemeClr>
            </a:glow>
          </a:effectLst>
        </p:spPr>
        <p:txBody>
          <a:bodyPr wrap="square">
            <a:spAutoFit/>
          </a:bodyPr>
          <a:lstStyle/>
          <a:p>
            <a:pPr marR="5080" algn="just">
              <a:lnSpc>
                <a:spcPct val="100000"/>
              </a:lnSpc>
              <a:spcBef>
                <a:spcPts val="1700"/>
              </a:spcBef>
            </a:pPr>
            <a:r>
              <a:rPr lang="tr-TR" sz="2400" dirty="0"/>
              <a:t>Literatür Taraması</a:t>
            </a:r>
          </a:p>
        </p:txBody>
      </p:sp>
      <p:sp>
        <p:nvSpPr>
          <p:cNvPr id="6" name="Metin kutusu 5">
            <a:extLst>
              <a:ext uri="{FF2B5EF4-FFF2-40B4-BE49-F238E27FC236}">
                <a16:creationId xmlns:a16="http://schemas.microsoft.com/office/drawing/2014/main" id="{22036A29-E383-4886-8E07-071D2A72155E}"/>
              </a:ext>
            </a:extLst>
          </p:cNvPr>
          <p:cNvSpPr txBox="1"/>
          <p:nvPr/>
        </p:nvSpPr>
        <p:spPr>
          <a:xfrm>
            <a:off x="919109" y="4613863"/>
            <a:ext cx="2493393" cy="461665"/>
          </a:xfrm>
          <a:prstGeom prst="rect">
            <a:avLst/>
          </a:prstGeom>
          <a:solidFill>
            <a:srgbClr val="FFFF00"/>
          </a:solidFill>
          <a:ln>
            <a:solidFill>
              <a:schemeClr val="accent1"/>
            </a:solidFill>
          </a:ln>
          <a:effectLst>
            <a:glow rad="228600">
              <a:schemeClr val="accent5">
                <a:satMod val="175000"/>
                <a:alpha val="40000"/>
              </a:schemeClr>
            </a:glow>
          </a:effectLst>
        </p:spPr>
        <p:txBody>
          <a:bodyPr wrap="square">
            <a:spAutoFit/>
          </a:bodyPr>
          <a:lstStyle/>
          <a:p>
            <a:pPr marR="5080" algn="just">
              <a:lnSpc>
                <a:spcPct val="100000"/>
              </a:lnSpc>
              <a:spcBef>
                <a:spcPts val="1700"/>
              </a:spcBef>
            </a:pPr>
            <a:r>
              <a:rPr lang="tr-TR" sz="2400" dirty="0"/>
              <a:t>Literatür Taraması</a:t>
            </a:r>
          </a:p>
        </p:txBody>
      </p:sp>
      <p:sp>
        <p:nvSpPr>
          <p:cNvPr id="7" name="Metin kutusu 6">
            <a:extLst>
              <a:ext uri="{FF2B5EF4-FFF2-40B4-BE49-F238E27FC236}">
                <a16:creationId xmlns:a16="http://schemas.microsoft.com/office/drawing/2014/main" id="{B20D86C3-37FD-4F6D-9393-863B922DEB04}"/>
              </a:ext>
            </a:extLst>
          </p:cNvPr>
          <p:cNvSpPr txBox="1"/>
          <p:nvPr/>
        </p:nvSpPr>
        <p:spPr>
          <a:xfrm>
            <a:off x="919105" y="5647773"/>
            <a:ext cx="2493393" cy="461665"/>
          </a:xfrm>
          <a:prstGeom prst="rect">
            <a:avLst/>
          </a:prstGeom>
          <a:solidFill>
            <a:srgbClr val="FFFF00"/>
          </a:solidFill>
          <a:ln>
            <a:solidFill>
              <a:schemeClr val="accent1"/>
            </a:solidFill>
          </a:ln>
          <a:effectLst>
            <a:glow rad="228600">
              <a:schemeClr val="accent4">
                <a:satMod val="175000"/>
                <a:alpha val="40000"/>
              </a:schemeClr>
            </a:glow>
          </a:effectLst>
        </p:spPr>
        <p:txBody>
          <a:bodyPr wrap="square">
            <a:spAutoFit/>
          </a:bodyPr>
          <a:lstStyle/>
          <a:p>
            <a:pPr marR="5080" algn="just">
              <a:lnSpc>
                <a:spcPct val="100000"/>
              </a:lnSpc>
              <a:spcBef>
                <a:spcPts val="1700"/>
              </a:spcBef>
            </a:pPr>
            <a:r>
              <a:rPr lang="tr-TR" sz="2400" dirty="0"/>
              <a:t>Literatür Taraması</a:t>
            </a:r>
          </a:p>
        </p:txBody>
      </p:sp>
      <p:sp>
        <p:nvSpPr>
          <p:cNvPr id="8" name="Metin kutusu 7">
            <a:extLst>
              <a:ext uri="{FF2B5EF4-FFF2-40B4-BE49-F238E27FC236}">
                <a16:creationId xmlns:a16="http://schemas.microsoft.com/office/drawing/2014/main" id="{4173B0BA-2369-413D-BE3D-4CA055CB12A4}"/>
              </a:ext>
            </a:extLst>
          </p:cNvPr>
          <p:cNvSpPr txBox="1"/>
          <p:nvPr/>
        </p:nvSpPr>
        <p:spPr>
          <a:xfrm>
            <a:off x="954452" y="1823334"/>
            <a:ext cx="2493393" cy="1200329"/>
          </a:xfrm>
          <a:prstGeom prst="rect">
            <a:avLst/>
          </a:prstGeom>
          <a:solidFill>
            <a:srgbClr val="FFC000"/>
          </a:solidFill>
          <a:ln>
            <a:solidFill>
              <a:schemeClr val="accent1"/>
            </a:solidFill>
          </a:ln>
          <a:effectLst>
            <a:glow rad="228600">
              <a:schemeClr val="accent1">
                <a:satMod val="175000"/>
                <a:alpha val="40000"/>
              </a:schemeClr>
            </a:glow>
          </a:effectLst>
        </p:spPr>
        <p:txBody>
          <a:bodyPr wrap="square">
            <a:spAutoFit/>
          </a:bodyPr>
          <a:lstStyle/>
          <a:p>
            <a:pPr marR="5080" algn="ctr">
              <a:lnSpc>
                <a:spcPct val="100000"/>
              </a:lnSpc>
              <a:spcBef>
                <a:spcPts val="1700"/>
              </a:spcBef>
            </a:pPr>
            <a:r>
              <a:rPr lang="tr-TR" sz="2400" dirty="0"/>
              <a:t>Merak Ettiğiniz Konular veya Problemler</a:t>
            </a:r>
          </a:p>
        </p:txBody>
      </p:sp>
      <p:sp>
        <p:nvSpPr>
          <p:cNvPr id="4" name="Ok: Aşağı 3">
            <a:extLst>
              <a:ext uri="{FF2B5EF4-FFF2-40B4-BE49-F238E27FC236}">
                <a16:creationId xmlns:a16="http://schemas.microsoft.com/office/drawing/2014/main" id="{4B4A0DDC-410A-429C-A995-7F027A9FCE6D}"/>
              </a:ext>
            </a:extLst>
          </p:cNvPr>
          <p:cNvSpPr/>
          <p:nvPr/>
        </p:nvSpPr>
        <p:spPr>
          <a:xfrm>
            <a:off x="2038528" y="3114188"/>
            <a:ext cx="266313" cy="3780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9" name="Ok: Yukarı Aşağı 8">
            <a:extLst>
              <a:ext uri="{FF2B5EF4-FFF2-40B4-BE49-F238E27FC236}">
                <a16:creationId xmlns:a16="http://schemas.microsoft.com/office/drawing/2014/main" id="{244993B0-5075-4BEE-BAC0-534FC4BF0DF5}"/>
              </a:ext>
            </a:extLst>
          </p:cNvPr>
          <p:cNvSpPr/>
          <p:nvPr/>
        </p:nvSpPr>
        <p:spPr>
          <a:xfrm>
            <a:off x="2062107" y="4079952"/>
            <a:ext cx="226244" cy="46166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0" name="Ok: Yukarı Aşağı 9">
            <a:extLst>
              <a:ext uri="{FF2B5EF4-FFF2-40B4-BE49-F238E27FC236}">
                <a16:creationId xmlns:a16="http://schemas.microsoft.com/office/drawing/2014/main" id="{E52C243D-9028-48C1-B0C6-7AA19FC54A6E}"/>
              </a:ext>
            </a:extLst>
          </p:cNvPr>
          <p:cNvSpPr/>
          <p:nvPr/>
        </p:nvSpPr>
        <p:spPr>
          <a:xfrm>
            <a:off x="2052680" y="5129329"/>
            <a:ext cx="226244" cy="46166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1" name="Sağ Ayraç 10">
            <a:extLst>
              <a:ext uri="{FF2B5EF4-FFF2-40B4-BE49-F238E27FC236}">
                <a16:creationId xmlns:a16="http://schemas.microsoft.com/office/drawing/2014/main" id="{3662B6F0-07AD-47C3-8263-6913CF324D85}"/>
              </a:ext>
            </a:extLst>
          </p:cNvPr>
          <p:cNvSpPr/>
          <p:nvPr/>
        </p:nvSpPr>
        <p:spPr>
          <a:xfrm>
            <a:off x="3669373" y="1775903"/>
            <a:ext cx="970961" cy="441394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12" name="Metin kutusu 11">
            <a:extLst>
              <a:ext uri="{FF2B5EF4-FFF2-40B4-BE49-F238E27FC236}">
                <a16:creationId xmlns:a16="http://schemas.microsoft.com/office/drawing/2014/main" id="{02790294-4148-4D8D-B18B-370A2E42B1A6}"/>
              </a:ext>
            </a:extLst>
          </p:cNvPr>
          <p:cNvSpPr txBox="1"/>
          <p:nvPr/>
        </p:nvSpPr>
        <p:spPr>
          <a:xfrm>
            <a:off x="5015060" y="3382708"/>
            <a:ext cx="2493393" cy="1200329"/>
          </a:xfrm>
          <a:prstGeom prst="rect">
            <a:avLst/>
          </a:prstGeom>
          <a:solidFill>
            <a:srgbClr val="92D050"/>
          </a:solidFill>
          <a:ln>
            <a:solidFill>
              <a:schemeClr val="accent1"/>
            </a:solidFill>
          </a:ln>
          <a:effectLst>
            <a:glow rad="228600">
              <a:schemeClr val="accent6">
                <a:satMod val="175000"/>
                <a:alpha val="40000"/>
              </a:schemeClr>
            </a:glow>
          </a:effectLst>
        </p:spPr>
        <p:txBody>
          <a:bodyPr wrap="square">
            <a:spAutoFit/>
          </a:bodyPr>
          <a:lstStyle/>
          <a:p>
            <a:pPr marR="5080" algn="ctr">
              <a:lnSpc>
                <a:spcPct val="100000"/>
              </a:lnSpc>
              <a:spcBef>
                <a:spcPts val="1700"/>
              </a:spcBef>
            </a:pPr>
            <a:r>
              <a:rPr lang="tr-TR" sz="2400" dirty="0"/>
              <a:t>Özgün Proje Fikrinin Ortaya Çıkması</a:t>
            </a:r>
          </a:p>
        </p:txBody>
      </p:sp>
    </p:spTree>
    <p:extLst>
      <p:ext uri="{BB962C8B-B14F-4D97-AF65-F5344CB8AC3E}">
        <p14:creationId xmlns:p14="http://schemas.microsoft.com/office/powerpoint/2010/main" val="54215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14" name="Resim 13">
            <a:extLst>
              <a:ext uri="{FF2B5EF4-FFF2-40B4-BE49-F238E27FC236}">
                <a16:creationId xmlns:a16="http://schemas.microsoft.com/office/drawing/2014/main" id="{AB358C07-E844-4171-AC20-1FC07BE44D8B}"/>
              </a:ext>
            </a:extLst>
          </p:cNvPr>
          <p:cNvPicPr>
            <a:picLocks noChangeAspect="1"/>
          </p:cNvPicPr>
          <p:nvPr/>
        </p:nvPicPr>
        <p:blipFill>
          <a:blip r:embed="rId3"/>
          <a:stretch>
            <a:fillRect/>
          </a:stretch>
        </p:blipFill>
        <p:spPr>
          <a:xfrm>
            <a:off x="675930" y="1781666"/>
            <a:ext cx="7792140" cy="3712507"/>
          </a:xfrm>
          <a:prstGeom prst="rect">
            <a:avLst/>
          </a:prstGeom>
          <a:ln>
            <a:solidFill>
              <a:schemeClr val="accent1"/>
            </a:solidFill>
          </a:ln>
        </p:spPr>
      </p:pic>
    </p:spTree>
    <p:extLst>
      <p:ext uri="{BB962C8B-B14F-4D97-AF65-F5344CB8AC3E}">
        <p14:creationId xmlns:p14="http://schemas.microsoft.com/office/powerpoint/2010/main" val="278309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5" name="Resim 4">
            <a:extLst>
              <a:ext uri="{FF2B5EF4-FFF2-40B4-BE49-F238E27FC236}">
                <a16:creationId xmlns:a16="http://schemas.microsoft.com/office/drawing/2014/main" id="{06EE1C18-D3A1-4354-947C-2A4C5B841998}"/>
              </a:ext>
            </a:extLst>
          </p:cNvPr>
          <p:cNvPicPr>
            <a:picLocks noChangeAspect="1"/>
          </p:cNvPicPr>
          <p:nvPr/>
        </p:nvPicPr>
        <p:blipFill>
          <a:blip r:embed="rId3"/>
          <a:stretch>
            <a:fillRect/>
          </a:stretch>
        </p:blipFill>
        <p:spPr>
          <a:xfrm>
            <a:off x="631595" y="1703853"/>
            <a:ext cx="7969360" cy="3933375"/>
          </a:xfrm>
          <a:prstGeom prst="rect">
            <a:avLst/>
          </a:prstGeom>
          <a:ln>
            <a:solidFill>
              <a:schemeClr val="accent1"/>
            </a:solidFill>
          </a:ln>
        </p:spPr>
      </p:pic>
    </p:spTree>
    <p:extLst>
      <p:ext uri="{BB962C8B-B14F-4D97-AF65-F5344CB8AC3E}">
        <p14:creationId xmlns:p14="http://schemas.microsoft.com/office/powerpoint/2010/main" val="227080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5" name="Resim 4">
            <a:extLst>
              <a:ext uri="{FF2B5EF4-FFF2-40B4-BE49-F238E27FC236}">
                <a16:creationId xmlns:a16="http://schemas.microsoft.com/office/drawing/2014/main" id="{81A7E9DA-6A37-4EE0-9F48-336E12FCCEF8}"/>
              </a:ext>
            </a:extLst>
          </p:cNvPr>
          <p:cNvPicPr>
            <a:picLocks noChangeAspect="1"/>
          </p:cNvPicPr>
          <p:nvPr/>
        </p:nvPicPr>
        <p:blipFill>
          <a:blip r:embed="rId3"/>
          <a:stretch>
            <a:fillRect/>
          </a:stretch>
        </p:blipFill>
        <p:spPr>
          <a:xfrm>
            <a:off x="749431" y="1783592"/>
            <a:ext cx="7645138" cy="3835368"/>
          </a:xfrm>
          <a:prstGeom prst="rect">
            <a:avLst/>
          </a:prstGeom>
          <a:ln>
            <a:solidFill>
              <a:schemeClr val="accent1"/>
            </a:solidFill>
          </a:ln>
        </p:spPr>
      </p:pic>
    </p:spTree>
    <p:extLst>
      <p:ext uri="{BB962C8B-B14F-4D97-AF65-F5344CB8AC3E}">
        <p14:creationId xmlns:p14="http://schemas.microsoft.com/office/powerpoint/2010/main" val="117191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5" name="Resim 4">
            <a:extLst>
              <a:ext uri="{FF2B5EF4-FFF2-40B4-BE49-F238E27FC236}">
                <a16:creationId xmlns:a16="http://schemas.microsoft.com/office/drawing/2014/main" id="{8BFAFD93-B1BA-410B-8D30-D133E3F93E9A}"/>
              </a:ext>
            </a:extLst>
          </p:cNvPr>
          <p:cNvPicPr>
            <a:picLocks noChangeAspect="1"/>
          </p:cNvPicPr>
          <p:nvPr/>
        </p:nvPicPr>
        <p:blipFill>
          <a:blip r:embed="rId3"/>
          <a:stretch>
            <a:fillRect/>
          </a:stretch>
        </p:blipFill>
        <p:spPr>
          <a:xfrm>
            <a:off x="469018" y="1835745"/>
            <a:ext cx="8205964" cy="3829764"/>
          </a:xfrm>
          <a:prstGeom prst="rect">
            <a:avLst/>
          </a:prstGeom>
          <a:ln>
            <a:solidFill>
              <a:schemeClr val="accent1"/>
            </a:solidFill>
          </a:ln>
        </p:spPr>
      </p:pic>
    </p:spTree>
    <p:extLst>
      <p:ext uri="{BB962C8B-B14F-4D97-AF65-F5344CB8AC3E}">
        <p14:creationId xmlns:p14="http://schemas.microsoft.com/office/powerpoint/2010/main" val="3662682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5" name="Resim 4">
            <a:extLst>
              <a:ext uri="{FF2B5EF4-FFF2-40B4-BE49-F238E27FC236}">
                <a16:creationId xmlns:a16="http://schemas.microsoft.com/office/drawing/2014/main" id="{DB334086-C2A9-48D9-89D1-9FFE6CE24BAA}"/>
              </a:ext>
            </a:extLst>
          </p:cNvPr>
          <p:cNvPicPr>
            <a:picLocks noChangeAspect="1"/>
          </p:cNvPicPr>
          <p:nvPr/>
        </p:nvPicPr>
        <p:blipFill>
          <a:blip r:embed="rId3"/>
          <a:stretch>
            <a:fillRect/>
          </a:stretch>
        </p:blipFill>
        <p:spPr>
          <a:xfrm>
            <a:off x="546754" y="1827367"/>
            <a:ext cx="8050491" cy="4361270"/>
          </a:xfrm>
          <a:prstGeom prst="rect">
            <a:avLst/>
          </a:prstGeom>
          <a:ln>
            <a:solidFill>
              <a:schemeClr val="accent1"/>
            </a:solidFill>
          </a:ln>
        </p:spPr>
      </p:pic>
    </p:spTree>
    <p:extLst>
      <p:ext uri="{BB962C8B-B14F-4D97-AF65-F5344CB8AC3E}">
        <p14:creationId xmlns:p14="http://schemas.microsoft.com/office/powerpoint/2010/main" val="178115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09" y="1055016"/>
            <a:ext cx="4308051" cy="461665"/>
          </a:xfrm>
          <a:prstGeom prst="rect">
            <a:avLst/>
          </a:prstGeom>
          <a:noFill/>
        </p:spPr>
        <p:txBody>
          <a:bodyPr wrap="square" rtlCol="0">
            <a:spAutoFit/>
          </a:bodyPr>
          <a:lstStyle/>
          <a:p>
            <a:r>
              <a:rPr lang="tr-TR" sz="2400" b="1" dirty="0">
                <a:solidFill>
                  <a:srgbClr val="002060"/>
                </a:solidFill>
              </a:rPr>
              <a:t>Literatür Araştırması</a:t>
            </a:r>
          </a:p>
        </p:txBody>
      </p:sp>
      <p:pic>
        <p:nvPicPr>
          <p:cNvPr id="9" name="Resim 8">
            <a:extLst>
              <a:ext uri="{FF2B5EF4-FFF2-40B4-BE49-F238E27FC236}">
                <a16:creationId xmlns:a16="http://schemas.microsoft.com/office/drawing/2014/main" id="{C33F5E5F-848E-419D-9F4A-E2F6AD769F0D}"/>
              </a:ext>
            </a:extLst>
          </p:cNvPr>
          <p:cNvPicPr>
            <a:picLocks noChangeAspect="1"/>
          </p:cNvPicPr>
          <p:nvPr/>
        </p:nvPicPr>
        <p:blipFill>
          <a:blip r:embed="rId3"/>
          <a:stretch>
            <a:fillRect/>
          </a:stretch>
        </p:blipFill>
        <p:spPr>
          <a:xfrm>
            <a:off x="593889" y="2175831"/>
            <a:ext cx="8135332" cy="2861070"/>
          </a:xfrm>
          <a:prstGeom prst="rect">
            <a:avLst/>
          </a:prstGeom>
        </p:spPr>
      </p:pic>
    </p:spTree>
    <p:extLst>
      <p:ext uri="{BB962C8B-B14F-4D97-AF65-F5344CB8AC3E}">
        <p14:creationId xmlns:p14="http://schemas.microsoft.com/office/powerpoint/2010/main" val="240677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Resim 2">
            <a:extLst>
              <a:ext uri="{FF2B5EF4-FFF2-40B4-BE49-F238E27FC236}">
                <a16:creationId xmlns:a16="http://schemas.microsoft.com/office/drawing/2014/main" id="{88DDB96D-B5AC-4DC9-9605-B5FC57003298}"/>
              </a:ext>
            </a:extLst>
          </p:cNvPr>
          <p:cNvPicPr>
            <a:picLocks noChangeAspect="1"/>
          </p:cNvPicPr>
          <p:nvPr/>
        </p:nvPicPr>
        <p:blipFill>
          <a:blip r:embed="rId3"/>
          <a:stretch>
            <a:fillRect/>
          </a:stretch>
        </p:blipFill>
        <p:spPr>
          <a:xfrm>
            <a:off x="475593" y="2195352"/>
            <a:ext cx="8192813" cy="3328755"/>
          </a:xfrm>
          <a:prstGeom prst="rect">
            <a:avLst/>
          </a:prstGeom>
        </p:spPr>
      </p:pic>
      <p:sp>
        <p:nvSpPr>
          <p:cNvPr id="5" name="Metin kutusu 4">
            <a:extLst>
              <a:ext uri="{FF2B5EF4-FFF2-40B4-BE49-F238E27FC236}">
                <a16:creationId xmlns:a16="http://schemas.microsoft.com/office/drawing/2014/main" id="{70E6FA37-E58D-4257-86FB-453C1DE70025}"/>
              </a:ext>
            </a:extLst>
          </p:cNvPr>
          <p:cNvSpPr txBox="1"/>
          <p:nvPr/>
        </p:nvSpPr>
        <p:spPr>
          <a:xfrm>
            <a:off x="475593" y="5934670"/>
            <a:ext cx="7961397" cy="923330"/>
          </a:xfrm>
          <a:prstGeom prst="rect">
            <a:avLst/>
          </a:prstGeom>
          <a:noFill/>
        </p:spPr>
        <p:txBody>
          <a:bodyPr wrap="square">
            <a:spAutoFit/>
          </a:bodyPr>
          <a:lstStyle/>
          <a:p>
            <a:pPr algn="ctr"/>
            <a:r>
              <a:rPr lang="tr-TR">
                <a:hlinkClick r:id="rId4"/>
              </a:rPr>
              <a:t>https://tubitak.gov.tr/tr/kurumsal/politikalar/tubitak-2024-2025-oncelikli-ar-ge-ve-yenilik-konulari</a:t>
            </a:r>
            <a:endParaRPr lang="tr-TR"/>
          </a:p>
          <a:p>
            <a:pPr algn="ctr"/>
            <a:endParaRPr lang="tr-TR" dirty="0"/>
          </a:p>
        </p:txBody>
      </p:sp>
      <p:sp>
        <p:nvSpPr>
          <p:cNvPr id="7" name="Metin kutusu 6">
            <a:extLst>
              <a:ext uri="{FF2B5EF4-FFF2-40B4-BE49-F238E27FC236}">
                <a16:creationId xmlns:a16="http://schemas.microsoft.com/office/drawing/2014/main" id="{1B25A913-DC72-4BB6-89D4-54EB05A966C8}"/>
              </a:ext>
            </a:extLst>
          </p:cNvPr>
          <p:cNvSpPr txBox="1"/>
          <p:nvPr/>
        </p:nvSpPr>
        <p:spPr>
          <a:xfrm>
            <a:off x="933023" y="1528405"/>
            <a:ext cx="7046535" cy="461665"/>
          </a:xfrm>
          <a:prstGeom prst="rect">
            <a:avLst/>
          </a:prstGeom>
          <a:noFill/>
        </p:spPr>
        <p:txBody>
          <a:bodyPr wrap="square">
            <a:spAutoFit/>
          </a:bodyPr>
          <a:lstStyle/>
          <a:p>
            <a:pPr algn="l"/>
            <a:r>
              <a:rPr lang="tr-TR" sz="2400" b="1" i="0" dirty="0">
                <a:solidFill>
                  <a:srgbClr val="154377"/>
                </a:solidFill>
                <a:effectLst/>
                <a:latin typeface="Calibri" panose="020F0502020204030204" pitchFamily="34" charset="0"/>
                <a:cs typeface="Calibri" panose="020F0502020204030204" pitchFamily="34" charset="0"/>
              </a:rPr>
              <a:t>TÜBİTAK 2024-2025 Öncelikli Ar-Ge ve Yenilik Konuları</a:t>
            </a:r>
          </a:p>
        </p:txBody>
      </p:sp>
    </p:spTree>
    <p:extLst>
      <p:ext uri="{BB962C8B-B14F-4D97-AF65-F5344CB8AC3E}">
        <p14:creationId xmlns:p14="http://schemas.microsoft.com/office/powerpoint/2010/main" val="2395332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385738" y="3132936"/>
            <a:ext cx="6759020" cy="584775"/>
          </a:xfrm>
          <a:prstGeom prst="rect">
            <a:avLst/>
          </a:prstGeom>
          <a:noFill/>
        </p:spPr>
        <p:txBody>
          <a:bodyPr wrap="square" rtlCol="0">
            <a:spAutoFit/>
          </a:bodyPr>
          <a:lstStyle/>
          <a:p>
            <a:r>
              <a:rPr lang="tr-TR" sz="3200" b="1" dirty="0">
                <a:solidFill>
                  <a:srgbClr val="002060"/>
                </a:solidFill>
              </a:rPr>
              <a:t>Araştırma Önerisi Formunu Tanıyalım</a:t>
            </a:r>
          </a:p>
        </p:txBody>
      </p:sp>
    </p:spTree>
    <p:extLst>
      <p:ext uri="{BB962C8B-B14F-4D97-AF65-F5344CB8AC3E}">
        <p14:creationId xmlns:p14="http://schemas.microsoft.com/office/powerpoint/2010/main" val="173194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a:extLst>
              <a:ext uri="{FF2B5EF4-FFF2-40B4-BE49-F238E27FC236}">
                <a16:creationId xmlns:a16="http://schemas.microsoft.com/office/drawing/2014/main" id="{655091CE-521B-4710-A98F-A1C669334448}"/>
              </a:ext>
            </a:extLst>
          </p:cNvPr>
          <p:cNvPicPr>
            <a:picLocks noChangeAspect="1"/>
          </p:cNvPicPr>
          <p:nvPr/>
        </p:nvPicPr>
        <p:blipFill>
          <a:blip r:embed="rId3"/>
          <a:stretch>
            <a:fillRect/>
          </a:stretch>
        </p:blipFill>
        <p:spPr>
          <a:xfrm>
            <a:off x="659876" y="1609978"/>
            <a:ext cx="3307954" cy="4696554"/>
          </a:xfrm>
          <a:prstGeom prst="rect">
            <a:avLst/>
          </a:prstGeom>
          <a:ln>
            <a:solidFill>
              <a:schemeClr val="tx1"/>
            </a:solidFill>
          </a:ln>
        </p:spPr>
      </p:pic>
      <p:sp>
        <p:nvSpPr>
          <p:cNvPr id="6" name="Metin kutusu 5">
            <a:extLst>
              <a:ext uri="{FF2B5EF4-FFF2-40B4-BE49-F238E27FC236}">
                <a16:creationId xmlns:a16="http://schemas.microsoft.com/office/drawing/2014/main" id="{88B55C78-D3A5-42AE-A802-5DB673B74B08}"/>
              </a:ext>
            </a:extLst>
          </p:cNvPr>
          <p:cNvSpPr txBox="1"/>
          <p:nvPr/>
        </p:nvSpPr>
        <p:spPr>
          <a:xfrm>
            <a:off x="4128940" y="2728119"/>
            <a:ext cx="4647414" cy="1938992"/>
          </a:xfrm>
          <a:prstGeom prst="rect">
            <a:avLst/>
          </a:prstGeom>
          <a:noFill/>
        </p:spPr>
        <p:txBody>
          <a:bodyPr wrap="square">
            <a:spAutoFit/>
          </a:bodyPr>
          <a:lstStyle/>
          <a:p>
            <a:pPr algn="just"/>
            <a:r>
              <a:rPr lang="tr-TR" sz="2000" dirty="0">
                <a:solidFill>
                  <a:srgbClr val="002060"/>
                </a:solidFill>
              </a:rPr>
              <a:t>Çağrının amacı, üniversitelerde öğrenim görmekte olan lisans öğrencilerini, projeler yoluyla araştırma yapmaya teşvik etmek; ön lisans öğrencilerine ise lisans öğrenimi öncesinde proje hazırlama kültürü kazandırmaktır.</a:t>
            </a:r>
          </a:p>
        </p:txBody>
      </p:sp>
      <p:sp>
        <p:nvSpPr>
          <p:cNvPr id="7" name="Metin kutusu 6">
            <a:extLst>
              <a:ext uri="{FF2B5EF4-FFF2-40B4-BE49-F238E27FC236}">
                <a16:creationId xmlns:a16="http://schemas.microsoft.com/office/drawing/2014/main" id="{5C752D54-B98E-4653-80B0-BE8EB10C44B6}"/>
              </a:ext>
            </a:extLst>
          </p:cNvPr>
          <p:cNvSpPr txBox="1"/>
          <p:nvPr/>
        </p:nvSpPr>
        <p:spPr>
          <a:xfrm>
            <a:off x="659876" y="1015491"/>
            <a:ext cx="4864231" cy="461665"/>
          </a:xfrm>
          <a:prstGeom prst="rect">
            <a:avLst/>
          </a:prstGeom>
          <a:noFill/>
        </p:spPr>
        <p:txBody>
          <a:bodyPr wrap="square" rtlCol="0">
            <a:spAutoFit/>
          </a:bodyPr>
          <a:lstStyle/>
          <a:p>
            <a:r>
              <a:rPr lang="tr-TR" sz="2400" b="1" dirty="0">
                <a:solidFill>
                  <a:srgbClr val="002060"/>
                </a:solidFill>
              </a:rPr>
              <a:t>TÜBİTAK 2209-A Programın Amacı</a:t>
            </a:r>
          </a:p>
        </p:txBody>
      </p:sp>
    </p:spTree>
    <p:extLst>
      <p:ext uri="{BB962C8B-B14F-4D97-AF65-F5344CB8AC3E}">
        <p14:creationId xmlns:p14="http://schemas.microsoft.com/office/powerpoint/2010/main" val="1610920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07010" y="1043189"/>
            <a:ext cx="3544480" cy="461665"/>
          </a:xfrm>
          <a:prstGeom prst="rect">
            <a:avLst/>
          </a:prstGeom>
          <a:noFill/>
        </p:spPr>
        <p:txBody>
          <a:bodyPr wrap="square" rtlCol="0">
            <a:spAutoFit/>
          </a:bodyPr>
          <a:lstStyle/>
          <a:p>
            <a:r>
              <a:rPr lang="tr-TR" sz="2400" b="1" dirty="0">
                <a:solidFill>
                  <a:srgbClr val="002060"/>
                </a:solidFill>
              </a:rPr>
              <a:t>Araştırma Önerisi Formu</a:t>
            </a:r>
          </a:p>
        </p:txBody>
      </p:sp>
      <p:pic>
        <p:nvPicPr>
          <p:cNvPr id="6" name="Resim 5">
            <a:extLst>
              <a:ext uri="{FF2B5EF4-FFF2-40B4-BE49-F238E27FC236}">
                <a16:creationId xmlns:a16="http://schemas.microsoft.com/office/drawing/2014/main" id="{D9244CBA-B15D-4976-A52A-8CD84A6D77B4}"/>
              </a:ext>
            </a:extLst>
          </p:cNvPr>
          <p:cNvPicPr>
            <a:picLocks noChangeAspect="1"/>
          </p:cNvPicPr>
          <p:nvPr/>
        </p:nvPicPr>
        <p:blipFill>
          <a:blip r:embed="rId3"/>
          <a:stretch>
            <a:fillRect/>
          </a:stretch>
        </p:blipFill>
        <p:spPr>
          <a:xfrm>
            <a:off x="4433101" y="415605"/>
            <a:ext cx="4107584" cy="6100715"/>
          </a:xfrm>
          <a:prstGeom prst="rect">
            <a:avLst/>
          </a:prstGeom>
          <a:ln>
            <a:solidFill>
              <a:srgbClr val="FF0000"/>
            </a:solidFill>
          </a:ln>
        </p:spPr>
      </p:pic>
      <p:sp>
        <p:nvSpPr>
          <p:cNvPr id="4" name="Oval 3">
            <a:extLst>
              <a:ext uri="{FF2B5EF4-FFF2-40B4-BE49-F238E27FC236}">
                <a16:creationId xmlns:a16="http://schemas.microsoft.com/office/drawing/2014/main" id="{74090712-81F1-449B-B36F-BEC67763B799}"/>
              </a:ext>
            </a:extLst>
          </p:cNvPr>
          <p:cNvSpPr/>
          <p:nvPr/>
        </p:nvSpPr>
        <p:spPr>
          <a:xfrm>
            <a:off x="5750350" y="5448732"/>
            <a:ext cx="1385741" cy="7978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EBE9A222-97F3-4484-87BD-66AD8F3CA6B9}"/>
              </a:ext>
            </a:extLst>
          </p:cNvPr>
          <p:cNvPicPr>
            <a:picLocks noChangeAspect="1"/>
          </p:cNvPicPr>
          <p:nvPr/>
        </p:nvPicPr>
        <p:blipFill>
          <a:blip r:embed="rId4"/>
          <a:stretch>
            <a:fillRect/>
          </a:stretch>
        </p:blipFill>
        <p:spPr>
          <a:xfrm>
            <a:off x="497923" y="1773281"/>
            <a:ext cx="3819074" cy="1229101"/>
          </a:xfrm>
          <a:prstGeom prst="rect">
            <a:avLst/>
          </a:prstGeom>
          <a:ln>
            <a:solidFill>
              <a:schemeClr val="accent1"/>
            </a:solidFill>
          </a:ln>
        </p:spPr>
      </p:pic>
      <p:sp>
        <p:nvSpPr>
          <p:cNvPr id="8" name="Ok: Sol 7">
            <a:extLst>
              <a:ext uri="{FF2B5EF4-FFF2-40B4-BE49-F238E27FC236}">
                <a16:creationId xmlns:a16="http://schemas.microsoft.com/office/drawing/2014/main" id="{BACC3D1F-33F4-420A-94BF-285A5A7A5DDB}"/>
              </a:ext>
            </a:extLst>
          </p:cNvPr>
          <p:cNvSpPr/>
          <p:nvPr/>
        </p:nvSpPr>
        <p:spPr>
          <a:xfrm>
            <a:off x="4034192" y="2190650"/>
            <a:ext cx="282805" cy="4571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9" name="Ok: Sol 8">
            <a:extLst>
              <a:ext uri="{FF2B5EF4-FFF2-40B4-BE49-F238E27FC236}">
                <a16:creationId xmlns:a16="http://schemas.microsoft.com/office/drawing/2014/main" id="{73F6FF9C-5C28-4444-AF31-4A30008E9794}"/>
              </a:ext>
            </a:extLst>
          </p:cNvPr>
          <p:cNvSpPr/>
          <p:nvPr/>
        </p:nvSpPr>
        <p:spPr>
          <a:xfrm rot="18763828" flipV="1">
            <a:off x="2126051" y="2183029"/>
            <a:ext cx="181002" cy="6096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5552DD1F-7214-49C6-81D2-2A6A0950E0F3}"/>
              </a:ext>
            </a:extLst>
          </p:cNvPr>
          <p:cNvSpPr txBox="1"/>
          <p:nvPr/>
        </p:nvSpPr>
        <p:spPr>
          <a:xfrm>
            <a:off x="627656" y="3209217"/>
            <a:ext cx="3345392" cy="1169551"/>
          </a:xfrm>
          <a:prstGeom prst="rect">
            <a:avLst/>
          </a:prstGeom>
          <a:noFill/>
        </p:spPr>
        <p:txBody>
          <a:bodyPr wrap="square">
            <a:spAutoFit/>
          </a:bodyPr>
          <a:lstStyle/>
          <a:p>
            <a:pPr algn="ctr"/>
            <a:r>
              <a:rPr lang="tr-TR" sz="1400" dirty="0">
                <a:hlinkClick r:id="rId5"/>
              </a:rPr>
              <a:t>https://tubitak.gov.tr/tr/burslar/lisans-onlisans/destek-programlari/2209-universite-ogrencileri-arastirma-projeleri-destekleme-programi</a:t>
            </a:r>
            <a:endParaRPr lang="tr-TR" sz="1400" dirty="0"/>
          </a:p>
          <a:p>
            <a:pPr algn="ctr"/>
            <a:endParaRPr lang="tr-TR" sz="1400" dirty="0"/>
          </a:p>
        </p:txBody>
      </p:sp>
    </p:spTree>
    <p:extLst>
      <p:ext uri="{BB962C8B-B14F-4D97-AF65-F5344CB8AC3E}">
        <p14:creationId xmlns:p14="http://schemas.microsoft.com/office/powerpoint/2010/main" val="8052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A0AE08F-E621-46E0-9896-802A8FC86500}"/>
              </a:ext>
            </a:extLst>
          </p:cNvPr>
          <p:cNvPicPr>
            <a:picLocks noChangeAspect="1"/>
          </p:cNvPicPr>
          <p:nvPr/>
        </p:nvPicPr>
        <p:blipFill>
          <a:blip r:embed="rId2"/>
          <a:stretch>
            <a:fillRect/>
          </a:stretch>
        </p:blipFill>
        <p:spPr>
          <a:xfrm>
            <a:off x="419470" y="725274"/>
            <a:ext cx="8305059" cy="5543550"/>
          </a:xfrm>
          <a:prstGeom prst="rect">
            <a:avLst/>
          </a:prstGeom>
          <a:ln>
            <a:solidFill>
              <a:srgbClr val="FF0000"/>
            </a:solidFill>
          </a:ln>
        </p:spPr>
      </p:pic>
    </p:spTree>
    <p:extLst>
      <p:ext uri="{BB962C8B-B14F-4D97-AF65-F5344CB8AC3E}">
        <p14:creationId xmlns:p14="http://schemas.microsoft.com/office/powerpoint/2010/main" val="4264659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7FEF93B-83A6-4D72-B2DB-C71FF5C4D572}"/>
              </a:ext>
            </a:extLst>
          </p:cNvPr>
          <p:cNvPicPr>
            <a:picLocks noChangeAspect="1"/>
          </p:cNvPicPr>
          <p:nvPr/>
        </p:nvPicPr>
        <p:blipFill>
          <a:blip r:embed="rId2"/>
          <a:stretch>
            <a:fillRect/>
          </a:stretch>
        </p:blipFill>
        <p:spPr>
          <a:xfrm>
            <a:off x="501192" y="1343418"/>
            <a:ext cx="8141615" cy="4322092"/>
          </a:xfrm>
          <a:prstGeom prst="rect">
            <a:avLst/>
          </a:prstGeom>
          <a:ln>
            <a:solidFill>
              <a:srgbClr val="FF0000"/>
            </a:solidFill>
          </a:ln>
        </p:spPr>
      </p:pic>
    </p:spTree>
    <p:extLst>
      <p:ext uri="{BB962C8B-B14F-4D97-AF65-F5344CB8AC3E}">
        <p14:creationId xmlns:p14="http://schemas.microsoft.com/office/powerpoint/2010/main" val="70289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E226E29-BC60-446F-B269-0A6B602D2D91}"/>
              </a:ext>
            </a:extLst>
          </p:cNvPr>
          <p:cNvPicPr>
            <a:picLocks noChangeAspect="1"/>
          </p:cNvPicPr>
          <p:nvPr/>
        </p:nvPicPr>
        <p:blipFill>
          <a:blip r:embed="rId2"/>
          <a:stretch>
            <a:fillRect/>
          </a:stretch>
        </p:blipFill>
        <p:spPr>
          <a:xfrm>
            <a:off x="695325" y="1972951"/>
            <a:ext cx="7753350" cy="2667000"/>
          </a:xfrm>
          <a:prstGeom prst="rect">
            <a:avLst/>
          </a:prstGeom>
          <a:ln>
            <a:solidFill>
              <a:srgbClr val="FF0000"/>
            </a:solidFill>
          </a:ln>
        </p:spPr>
      </p:pic>
    </p:spTree>
    <p:extLst>
      <p:ext uri="{BB962C8B-B14F-4D97-AF65-F5344CB8AC3E}">
        <p14:creationId xmlns:p14="http://schemas.microsoft.com/office/powerpoint/2010/main" val="1600589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A94F2A6-CBB0-4F05-8609-9BB46EBE49CB}"/>
              </a:ext>
            </a:extLst>
          </p:cNvPr>
          <p:cNvPicPr>
            <a:picLocks noChangeAspect="1"/>
          </p:cNvPicPr>
          <p:nvPr/>
        </p:nvPicPr>
        <p:blipFill>
          <a:blip r:embed="rId2"/>
          <a:stretch>
            <a:fillRect/>
          </a:stretch>
        </p:blipFill>
        <p:spPr>
          <a:xfrm>
            <a:off x="241366" y="1402335"/>
            <a:ext cx="8460889" cy="3980369"/>
          </a:xfrm>
          <a:prstGeom prst="rect">
            <a:avLst/>
          </a:prstGeom>
          <a:ln>
            <a:solidFill>
              <a:srgbClr val="FF0000"/>
            </a:solidFill>
          </a:ln>
        </p:spPr>
      </p:pic>
    </p:spTree>
    <p:extLst>
      <p:ext uri="{BB962C8B-B14F-4D97-AF65-F5344CB8AC3E}">
        <p14:creationId xmlns:p14="http://schemas.microsoft.com/office/powerpoint/2010/main" val="2957087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E69CAA2-A94A-44D2-8AD3-A8C6E81365C3}"/>
              </a:ext>
            </a:extLst>
          </p:cNvPr>
          <p:cNvPicPr>
            <a:picLocks noChangeAspect="1"/>
          </p:cNvPicPr>
          <p:nvPr/>
        </p:nvPicPr>
        <p:blipFill>
          <a:blip r:embed="rId2"/>
          <a:stretch>
            <a:fillRect/>
          </a:stretch>
        </p:blipFill>
        <p:spPr>
          <a:xfrm>
            <a:off x="122548" y="1103925"/>
            <a:ext cx="8898903" cy="4650150"/>
          </a:xfrm>
          <a:prstGeom prst="rect">
            <a:avLst/>
          </a:prstGeom>
          <a:ln>
            <a:solidFill>
              <a:srgbClr val="FF0000"/>
            </a:solidFill>
          </a:ln>
        </p:spPr>
      </p:pic>
    </p:spTree>
    <p:extLst>
      <p:ext uri="{BB962C8B-B14F-4D97-AF65-F5344CB8AC3E}">
        <p14:creationId xmlns:p14="http://schemas.microsoft.com/office/powerpoint/2010/main" val="3337887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36C6C33-B26D-419C-A43C-585B26CF5124}"/>
              </a:ext>
            </a:extLst>
          </p:cNvPr>
          <p:cNvPicPr>
            <a:picLocks noChangeAspect="1"/>
          </p:cNvPicPr>
          <p:nvPr/>
        </p:nvPicPr>
        <p:blipFill>
          <a:blip r:embed="rId2"/>
          <a:stretch>
            <a:fillRect/>
          </a:stretch>
        </p:blipFill>
        <p:spPr>
          <a:xfrm>
            <a:off x="208669" y="1627449"/>
            <a:ext cx="8726661" cy="3387611"/>
          </a:xfrm>
          <a:prstGeom prst="rect">
            <a:avLst/>
          </a:prstGeom>
          <a:ln>
            <a:solidFill>
              <a:srgbClr val="FF0000"/>
            </a:solidFill>
          </a:ln>
        </p:spPr>
      </p:pic>
    </p:spTree>
    <p:extLst>
      <p:ext uri="{BB962C8B-B14F-4D97-AF65-F5344CB8AC3E}">
        <p14:creationId xmlns:p14="http://schemas.microsoft.com/office/powerpoint/2010/main" val="1308992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25EBCAC-664F-4AC6-B76E-31357A919EDB}"/>
              </a:ext>
            </a:extLst>
          </p:cNvPr>
          <p:cNvPicPr>
            <a:picLocks noChangeAspect="1"/>
          </p:cNvPicPr>
          <p:nvPr/>
        </p:nvPicPr>
        <p:blipFill>
          <a:blip r:embed="rId2"/>
          <a:stretch>
            <a:fillRect/>
          </a:stretch>
        </p:blipFill>
        <p:spPr>
          <a:xfrm>
            <a:off x="480177" y="1465131"/>
            <a:ext cx="8307700" cy="3738465"/>
          </a:xfrm>
          <a:prstGeom prst="rect">
            <a:avLst/>
          </a:prstGeom>
          <a:ln>
            <a:solidFill>
              <a:srgbClr val="FF0000"/>
            </a:solidFill>
          </a:ln>
        </p:spPr>
      </p:pic>
    </p:spTree>
    <p:extLst>
      <p:ext uri="{BB962C8B-B14F-4D97-AF65-F5344CB8AC3E}">
        <p14:creationId xmlns:p14="http://schemas.microsoft.com/office/powerpoint/2010/main" val="3454545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B6C60A1-A058-40D6-8DA1-3FFEA3761E8D}"/>
              </a:ext>
            </a:extLst>
          </p:cNvPr>
          <p:cNvPicPr>
            <a:picLocks noChangeAspect="1"/>
          </p:cNvPicPr>
          <p:nvPr/>
        </p:nvPicPr>
        <p:blipFill>
          <a:blip r:embed="rId2"/>
          <a:stretch>
            <a:fillRect/>
          </a:stretch>
        </p:blipFill>
        <p:spPr>
          <a:xfrm>
            <a:off x="481650" y="849173"/>
            <a:ext cx="8180699" cy="5159654"/>
          </a:xfrm>
          <a:prstGeom prst="rect">
            <a:avLst/>
          </a:prstGeom>
          <a:ln>
            <a:solidFill>
              <a:srgbClr val="FF0000"/>
            </a:solidFill>
          </a:ln>
        </p:spPr>
      </p:pic>
    </p:spTree>
    <p:extLst>
      <p:ext uri="{BB962C8B-B14F-4D97-AF65-F5344CB8AC3E}">
        <p14:creationId xmlns:p14="http://schemas.microsoft.com/office/powerpoint/2010/main" val="1100525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4E2885C-AED2-494D-B872-08DAC633C8C6}"/>
              </a:ext>
            </a:extLst>
          </p:cNvPr>
          <p:cNvPicPr>
            <a:picLocks noChangeAspect="1"/>
          </p:cNvPicPr>
          <p:nvPr/>
        </p:nvPicPr>
        <p:blipFill>
          <a:blip r:embed="rId2"/>
          <a:stretch>
            <a:fillRect/>
          </a:stretch>
        </p:blipFill>
        <p:spPr>
          <a:xfrm>
            <a:off x="542810" y="1231081"/>
            <a:ext cx="8058380" cy="4255318"/>
          </a:xfrm>
          <a:prstGeom prst="rect">
            <a:avLst/>
          </a:prstGeom>
          <a:ln>
            <a:solidFill>
              <a:srgbClr val="FF0000"/>
            </a:solidFill>
          </a:ln>
        </p:spPr>
      </p:pic>
    </p:spTree>
    <p:extLst>
      <p:ext uri="{BB962C8B-B14F-4D97-AF65-F5344CB8AC3E}">
        <p14:creationId xmlns:p14="http://schemas.microsoft.com/office/powerpoint/2010/main" val="372745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4FDA30-D1B4-4F20-B42B-EF82BCC4BF97}"/>
              </a:ext>
            </a:extLst>
          </p:cNvPr>
          <p:cNvSpPr txBox="1"/>
          <p:nvPr/>
        </p:nvSpPr>
        <p:spPr>
          <a:xfrm>
            <a:off x="707009" y="1907863"/>
            <a:ext cx="7767687" cy="2246769"/>
          </a:xfrm>
          <a:prstGeom prst="rect">
            <a:avLst/>
          </a:prstGeom>
          <a:noFill/>
        </p:spPr>
        <p:txBody>
          <a:bodyPr wrap="square">
            <a:spAutoFit/>
          </a:bodyPr>
          <a:lstStyle/>
          <a:p>
            <a:pPr marL="342900" indent="-342900" algn="just">
              <a:buFont typeface="+mj-lt"/>
              <a:buAutoNum type="arabicPeriod"/>
            </a:pPr>
            <a:r>
              <a:rPr lang="tr-TR" sz="2000" dirty="0">
                <a:solidFill>
                  <a:srgbClr val="002060"/>
                </a:solidFill>
              </a:rPr>
              <a:t>Üniversite öğrencisi/öğrencilerine hazırladıkları araştırma projelerinin gerektirdiği makine/teçhizat, sarf malzemesi, seyahat, hizmet alımı vb. giderler için destek sağlanır. </a:t>
            </a:r>
          </a:p>
          <a:p>
            <a:pPr marL="342900" indent="-342900" algn="just">
              <a:buFont typeface="+mj-lt"/>
              <a:buAutoNum type="arabicPeriod"/>
            </a:pPr>
            <a:r>
              <a:rPr lang="tr-TR" sz="2000" dirty="0">
                <a:solidFill>
                  <a:srgbClr val="002060"/>
                </a:solidFill>
              </a:rPr>
              <a:t>Konferans katılım, yayın ve patent masrafları proje bütçesine </a:t>
            </a:r>
            <a:r>
              <a:rPr lang="tr-TR" sz="2000" b="1" dirty="0">
                <a:solidFill>
                  <a:srgbClr val="002060"/>
                </a:solidFill>
              </a:rPr>
              <a:t>dahil edilemez.</a:t>
            </a:r>
          </a:p>
          <a:p>
            <a:pPr marL="342900" indent="-342900" algn="just">
              <a:buFont typeface="+mj-lt"/>
              <a:buAutoNum type="arabicPeriod"/>
            </a:pPr>
            <a:r>
              <a:rPr lang="tr-TR" sz="2000" dirty="0">
                <a:solidFill>
                  <a:srgbClr val="002060"/>
                </a:solidFill>
              </a:rPr>
              <a:t>Başvuru sırasında talep edilen bütçede başvurular sona erdikten sonra değişiklik yapılamaz.</a:t>
            </a:r>
            <a:endParaRPr lang="tr-TR" sz="2000" b="1" dirty="0">
              <a:solidFill>
                <a:srgbClr val="002060"/>
              </a:solidFill>
            </a:endParaRPr>
          </a:p>
        </p:txBody>
      </p:sp>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6579911" cy="461665"/>
          </a:xfrm>
          <a:prstGeom prst="rect">
            <a:avLst/>
          </a:prstGeom>
          <a:noFill/>
        </p:spPr>
        <p:txBody>
          <a:bodyPr wrap="square" rtlCol="0">
            <a:spAutoFit/>
          </a:bodyPr>
          <a:lstStyle/>
          <a:p>
            <a:r>
              <a:rPr lang="tr-TR" sz="2400" b="1" dirty="0">
                <a:solidFill>
                  <a:srgbClr val="002060"/>
                </a:solidFill>
              </a:rPr>
              <a:t>Destek Kapsamı</a:t>
            </a:r>
          </a:p>
        </p:txBody>
      </p:sp>
    </p:spTree>
    <p:extLst>
      <p:ext uri="{BB962C8B-B14F-4D97-AF65-F5344CB8AC3E}">
        <p14:creationId xmlns:p14="http://schemas.microsoft.com/office/powerpoint/2010/main" val="1879378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296944" y="979074"/>
            <a:ext cx="4152508" cy="461665"/>
          </a:xfrm>
          <a:prstGeom prst="rect">
            <a:avLst/>
          </a:prstGeom>
          <a:noFill/>
        </p:spPr>
        <p:txBody>
          <a:bodyPr wrap="square" rtlCol="0">
            <a:spAutoFit/>
          </a:bodyPr>
          <a:lstStyle/>
          <a:p>
            <a:pPr algn="ctr"/>
            <a:r>
              <a:rPr lang="tr-TR" sz="2400" b="1" dirty="0">
                <a:solidFill>
                  <a:srgbClr val="002060"/>
                </a:solidFill>
              </a:rPr>
              <a:t>Kaynakların Hazırlanması </a:t>
            </a:r>
          </a:p>
        </p:txBody>
      </p:sp>
      <p:pic>
        <p:nvPicPr>
          <p:cNvPr id="5" name="Resim 4">
            <a:extLst>
              <a:ext uri="{FF2B5EF4-FFF2-40B4-BE49-F238E27FC236}">
                <a16:creationId xmlns:a16="http://schemas.microsoft.com/office/drawing/2014/main" id="{2F4865CA-0A29-4C1A-BE9D-3D79C0C5B9C2}"/>
              </a:ext>
            </a:extLst>
          </p:cNvPr>
          <p:cNvPicPr>
            <a:picLocks noChangeAspect="1"/>
          </p:cNvPicPr>
          <p:nvPr/>
        </p:nvPicPr>
        <p:blipFill>
          <a:blip r:embed="rId3"/>
          <a:stretch>
            <a:fillRect/>
          </a:stretch>
        </p:blipFill>
        <p:spPr>
          <a:xfrm>
            <a:off x="2564090" y="1755887"/>
            <a:ext cx="4015818" cy="2105589"/>
          </a:xfrm>
          <a:prstGeom prst="rect">
            <a:avLst/>
          </a:prstGeom>
        </p:spPr>
      </p:pic>
      <p:pic>
        <p:nvPicPr>
          <p:cNvPr id="8" name="Resim 7">
            <a:extLst>
              <a:ext uri="{FF2B5EF4-FFF2-40B4-BE49-F238E27FC236}">
                <a16:creationId xmlns:a16="http://schemas.microsoft.com/office/drawing/2014/main" id="{7E33E634-FCC2-4917-AE51-94278215CCEE}"/>
              </a:ext>
            </a:extLst>
          </p:cNvPr>
          <p:cNvPicPr>
            <a:picLocks noChangeAspect="1"/>
          </p:cNvPicPr>
          <p:nvPr/>
        </p:nvPicPr>
        <p:blipFill>
          <a:blip r:embed="rId4"/>
          <a:stretch>
            <a:fillRect/>
          </a:stretch>
        </p:blipFill>
        <p:spPr>
          <a:xfrm>
            <a:off x="1941921" y="3973904"/>
            <a:ext cx="5260157" cy="2482951"/>
          </a:xfrm>
          <a:prstGeom prst="rect">
            <a:avLst/>
          </a:prstGeom>
        </p:spPr>
      </p:pic>
    </p:spTree>
    <p:extLst>
      <p:ext uri="{BB962C8B-B14F-4D97-AF65-F5344CB8AC3E}">
        <p14:creationId xmlns:p14="http://schemas.microsoft.com/office/powerpoint/2010/main" val="482578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2318993" y="2967335"/>
            <a:ext cx="4308051" cy="646331"/>
          </a:xfrm>
          <a:prstGeom prst="rect">
            <a:avLst/>
          </a:prstGeom>
          <a:noFill/>
        </p:spPr>
        <p:txBody>
          <a:bodyPr wrap="square" rtlCol="0">
            <a:spAutoFit/>
          </a:bodyPr>
          <a:lstStyle/>
          <a:p>
            <a:pPr algn="ctr"/>
            <a:r>
              <a:rPr lang="tr-TR" sz="3600" b="1" dirty="0">
                <a:solidFill>
                  <a:srgbClr val="002060"/>
                </a:solidFill>
              </a:rPr>
              <a:t>Proje Örnekleri</a:t>
            </a:r>
            <a:endParaRPr lang="tr-TR" sz="3600" b="1" dirty="0">
              <a:solidFill>
                <a:srgbClr val="FF0000"/>
              </a:solidFill>
            </a:endParaRPr>
          </a:p>
        </p:txBody>
      </p:sp>
    </p:spTree>
    <p:extLst>
      <p:ext uri="{BB962C8B-B14F-4D97-AF65-F5344CB8AC3E}">
        <p14:creationId xmlns:p14="http://schemas.microsoft.com/office/powerpoint/2010/main" val="3250860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75415" y="2834281"/>
            <a:ext cx="4308051" cy="830997"/>
          </a:xfrm>
          <a:prstGeom prst="rect">
            <a:avLst/>
          </a:prstGeom>
          <a:noFill/>
        </p:spPr>
        <p:txBody>
          <a:bodyPr wrap="square" rtlCol="0">
            <a:spAutoFit/>
          </a:bodyPr>
          <a:lstStyle/>
          <a:p>
            <a:pPr algn="ctr"/>
            <a:r>
              <a:rPr lang="tr-TR" sz="2400" b="1" dirty="0">
                <a:solidFill>
                  <a:srgbClr val="002060"/>
                </a:solidFill>
              </a:rPr>
              <a:t>Proje Örnekleri 1</a:t>
            </a:r>
          </a:p>
          <a:p>
            <a:pPr algn="ctr"/>
            <a:r>
              <a:rPr lang="tr-TR" sz="2400" b="1" dirty="0">
                <a:solidFill>
                  <a:srgbClr val="FF0000"/>
                </a:solidFill>
              </a:rPr>
              <a:t>RED EDİLMİŞ</a:t>
            </a:r>
          </a:p>
        </p:txBody>
      </p:sp>
      <p:pic>
        <p:nvPicPr>
          <p:cNvPr id="6" name="Resim 5">
            <a:extLst>
              <a:ext uri="{FF2B5EF4-FFF2-40B4-BE49-F238E27FC236}">
                <a16:creationId xmlns:a16="http://schemas.microsoft.com/office/drawing/2014/main" id="{4E5C510C-8AEB-494C-800D-76429CBA2C70}"/>
              </a:ext>
            </a:extLst>
          </p:cNvPr>
          <p:cNvPicPr>
            <a:picLocks noChangeAspect="1"/>
          </p:cNvPicPr>
          <p:nvPr/>
        </p:nvPicPr>
        <p:blipFill rotWithShape="1">
          <a:blip r:embed="rId3"/>
          <a:srcRect l="1818" r="1455"/>
          <a:stretch/>
        </p:blipFill>
        <p:spPr>
          <a:xfrm>
            <a:off x="3704733" y="327809"/>
            <a:ext cx="5118755" cy="6219078"/>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3919791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a:extLst>
              <a:ext uri="{FF2B5EF4-FFF2-40B4-BE49-F238E27FC236}">
                <a16:creationId xmlns:a16="http://schemas.microsoft.com/office/drawing/2014/main" id="{B1D8BC1C-E551-44A9-9847-4E9E0E64E801}"/>
              </a:ext>
            </a:extLst>
          </p:cNvPr>
          <p:cNvPicPr>
            <a:picLocks noChangeAspect="1"/>
          </p:cNvPicPr>
          <p:nvPr/>
        </p:nvPicPr>
        <p:blipFill>
          <a:blip r:embed="rId3"/>
          <a:stretch>
            <a:fillRect/>
          </a:stretch>
        </p:blipFill>
        <p:spPr>
          <a:xfrm>
            <a:off x="1336865" y="718294"/>
            <a:ext cx="6628785" cy="5807585"/>
          </a:xfrm>
          <a:prstGeom prst="rect">
            <a:avLst/>
          </a:prstGeom>
          <a:ln>
            <a:solidFill>
              <a:schemeClr val="accent1"/>
            </a:solidFill>
          </a:ln>
        </p:spPr>
      </p:pic>
      <p:sp>
        <p:nvSpPr>
          <p:cNvPr id="5" name="Ok: Sağ 4">
            <a:extLst>
              <a:ext uri="{FF2B5EF4-FFF2-40B4-BE49-F238E27FC236}">
                <a16:creationId xmlns:a16="http://schemas.microsoft.com/office/drawing/2014/main" id="{064FD8F0-6E97-45D6-AA26-B025FDE7FADA}"/>
              </a:ext>
            </a:extLst>
          </p:cNvPr>
          <p:cNvSpPr/>
          <p:nvPr/>
        </p:nvSpPr>
        <p:spPr>
          <a:xfrm>
            <a:off x="956820" y="3940405"/>
            <a:ext cx="443060" cy="40535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52486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a:extLst>
              <a:ext uri="{FF2B5EF4-FFF2-40B4-BE49-F238E27FC236}">
                <a16:creationId xmlns:a16="http://schemas.microsoft.com/office/drawing/2014/main" id="{8B742DC5-A186-4386-93EE-B8D70A05D25D}"/>
              </a:ext>
            </a:extLst>
          </p:cNvPr>
          <p:cNvPicPr>
            <a:picLocks noChangeAspect="1"/>
          </p:cNvPicPr>
          <p:nvPr/>
        </p:nvPicPr>
        <p:blipFill>
          <a:blip r:embed="rId3"/>
          <a:stretch>
            <a:fillRect/>
          </a:stretch>
        </p:blipFill>
        <p:spPr>
          <a:xfrm>
            <a:off x="413738" y="1116537"/>
            <a:ext cx="8316523" cy="4888338"/>
          </a:xfrm>
          <a:prstGeom prst="rect">
            <a:avLst/>
          </a:prstGeom>
          <a:ln>
            <a:solidFill>
              <a:schemeClr val="accent1"/>
            </a:solidFill>
          </a:ln>
        </p:spPr>
      </p:pic>
      <p:sp>
        <p:nvSpPr>
          <p:cNvPr id="5" name="Ok: Sağ 4">
            <a:extLst>
              <a:ext uri="{FF2B5EF4-FFF2-40B4-BE49-F238E27FC236}">
                <a16:creationId xmlns:a16="http://schemas.microsoft.com/office/drawing/2014/main" id="{54DE8200-7C3A-422E-9AFE-773398763103}"/>
              </a:ext>
            </a:extLst>
          </p:cNvPr>
          <p:cNvSpPr/>
          <p:nvPr/>
        </p:nvSpPr>
        <p:spPr>
          <a:xfrm>
            <a:off x="254524" y="4477733"/>
            <a:ext cx="443060" cy="40535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6" name="Ok: Sağ 5">
            <a:extLst>
              <a:ext uri="{FF2B5EF4-FFF2-40B4-BE49-F238E27FC236}">
                <a16:creationId xmlns:a16="http://schemas.microsoft.com/office/drawing/2014/main" id="{627EA4D2-9523-4BA1-8B70-D6F48A745E63}"/>
              </a:ext>
            </a:extLst>
          </p:cNvPr>
          <p:cNvSpPr/>
          <p:nvPr/>
        </p:nvSpPr>
        <p:spPr>
          <a:xfrm>
            <a:off x="254524" y="2300142"/>
            <a:ext cx="443060" cy="40535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CE6CAE63-8AC5-4F78-9F97-FAB600B18FF0}"/>
              </a:ext>
            </a:extLst>
          </p:cNvPr>
          <p:cNvSpPr/>
          <p:nvPr/>
        </p:nvSpPr>
        <p:spPr>
          <a:xfrm>
            <a:off x="254524" y="5088118"/>
            <a:ext cx="443060" cy="40535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56691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829558" y="2843707"/>
            <a:ext cx="2743201" cy="830997"/>
          </a:xfrm>
          <a:prstGeom prst="rect">
            <a:avLst/>
          </a:prstGeom>
          <a:noFill/>
        </p:spPr>
        <p:txBody>
          <a:bodyPr wrap="square" rtlCol="0">
            <a:spAutoFit/>
          </a:bodyPr>
          <a:lstStyle/>
          <a:p>
            <a:pPr algn="ctr"/>
            <a:r>
              <a:rPr lang="tr-TR" sz="2400" b="1" dirty="0">
                <a:solidFill>
                  <a:srgbClr val="002060"/>
                </a:solidFill>
              </a:rPr>
              <a:t>Proje Örnekleri 2</a:t>
            </a:r>
          </a:p>
          <a:p>
            <a:pPr algn="ctr"/>
            <a:r>
              <a:rPr lang="tr-TR" sz="2400" b="1" dirty="0">
                <a:solidFill>
                  <a:srgbClr val="00B050"/>
                </a:solidFill>
              </a:rPr>
              <a:t>KABUL EDİLMİŞ</a:t>
            </a:r>
          </a:p>
        </p:txBody>
      </p:sp>
      <p:pic>
        <p:nvPicPr>
          <p:cNvPr id="5" name="Resim 4">
            <a:extLst>
              <a:ext uri="{FF2B5EF4-FFF2-40B4-BE49-F238E27FC236}">
                <a16:creationId xmlns:a16="http://schemas.microsoft.com/office/drawing/2014/main" id="{9A8DA607-F554-4FF3-AB0E-C6DC813218F0}"/>
              </a:ext>
            </a:extLst>
          </p:cNvPr>
          <p:cNvPicPr>
            <a:picLocks noChangeAspect="1"/>
          </p:cNvPicPr>
          <p:nvPr/>
        </p:nvPicPr>
        <p:blipFill rotWithShape="1">
          <a:blip r:embed="rId3"/>
          <a:srcRect l="3310" r="2253" b="2234"/>
          <a:stretch/>
        </p:blipFill>
        <p:spPr>
          <a:xfrm>
            <a:off x="3667028" y="316045"/>
            <a:ext cx="5118753" cy="6273291"/>
          </a:xfrm>
          <a:prstGeom prst="rect">
            <a:avLst/>
          </a:prstGeom>
          <a:ln>
            <a:solidFill>
              <a:schemeClr val="accent1"/>
            </a:solidFill>
          </a:ln>
        </p:spPr>
      </p:pic>
    </p:spTree>
    <p:extLst>
      <p:ext uri="{BB962C8B-B14F-4D97-AF65-F5344CB8AC3E}">
        <p14:creationId xmlns:p14="http://schemas.microsoft.com/office/powerpoint/2010/main" val="1877888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829558" y="2843707"/>
            <a:ext cx="2743201" cy="830997"/>
          </a:xfrm>
          <a:prstGeom prst="rect">
            <a:avLst/>
          </a:prstGeom>
          <a:noFill/>
        </p:spPr>
        <p:txBody>
          <a:bodyPr wrap="square" rtlCol="0">
            <a:spAutoFit/>
          </a:bodyPr>
          <a:lstStyle/>
          <a:p>
            <a:pPr algn="ctr"/>
            <a:r>
              <a:rPr lang="tr-TR" sz="2400" b="1" dirty="0">
                <a:solidFill>
                  <a:srgbClr val="002060"/>
                </a:solidFill>
              </a:rPr>
              <a:t>Proje Örnekleri 3</a:t>
            </a:r>
          </a:p>
          <a:p>
            <a:pPr algn="ctr"/>
            <a:r>
              <a:rPr lang="tr-TR" sz="2400" b="1" dirty="0">
                <a:solidFill>
                  <a:srgbClr val="00B050"/>
                </a:solidFill>
              </a:rPr>
              <a:t>KABUL EDİLMİŞ</a:t>
            </a:r>
          </a:p>
        </p:txBody>
      </p:sp>
      <p:pic>
        <p:nvPicPr>
          <p:cNvPr id="6" name="Resim 5">
            <a:extLst>
              <a:ext uri="{FF2B5EF4-FFF2-40B4-BE49-F238E27FC236}">
                <a16:creationId xmlns:a16="http://schemas.microsoft.com/office/drawing/2014/main" id="{E6A2662F-9B5A-47FC-AF6B-C9B979A16E6B}"/>
              </a:ext>
            </a:extLst>
          </p:cNvPr>
          <p:cNvPicPr>
            <a:picLocks noChangeAspect="1"/>
          </p:cNvPicPr>
          <p:nvPr/>
        </p:nvPicPr>
        <p:blipFill rotWithShape="1">
          <a:blip r:embed="rId3"/>
          <a:srcRect r="2707"/>
          <a:stretch/>
        </p:blipFill>
        <p:spPr>
          <a:xfrm>
            <a:off x="3743771" y="320509"/>
            <a:ext cx="5079717" cy="6212265"/>
          </a:xfrm>
          <a:prstGeom prst="rect">
            <a:avLst/>
          </a:prstGeom>
          <a:ln>
            <a:solidFill>
              <a:schemeClr val="accent1"/>
            </a:solidFill>
          </a:ln>
        </p:spPr>
      </p:pic>
      <p:sp>
        <p:nvSpPr>
          <p:cNvPr id="9" name="Ok: Aşağı 8">
            <a:extLst>
              <a:ext uri="{FF2B5EF4-FFF2-40B4-BE49-F238E27FC236}">
                <a16:creationId xmlns:a16="http://schemas.microsoft.com/office/drawing/2014/main" id="{179C3CF8-D2D4-4007-9EBD-1A8CAA16A4A7}"/>
              </a:ext>
            </a:extLst>
          </p:cNvPr>
          <p:cNvSpPr/>
          <p:nvPr/>
        </p:nvSpPr>
        <p:spPr>
          <a:xfrm>
            <a:off x="1950683" y="5891753"/>
            <a:ext cx="358219" cy="62665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7574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674803" y="1109175"/>
            <a:ext cx="2743201" cy="830997"/>
          </a:xfrm>
          <a:prstGeom prst="rect">
            <a:avLst/>
          </a:prstGeom>
          <a:noFill/>
        </p:spPr>
        <p:txBody>
          <a:bodyPr wrap="square" rtlCol="0">
            <a:spAutoFit/>
          </a:bodyPr>
          <a:lstStyle/>
          <a:p>
            <a:pPr algn="ctr"/>
            <a:r>
              <a:rPr lang="tr-TR" sz="2400" b="1" dirty="0">
                <a:solidFill>
                  <a:srgbClr val="002060"/>
                </a:solidFill>
              </a:rPr>
              <a:t>Proje Örnekleri 3</a:t>
            </a:r>
          </a:p>
          <a:p>
            <a:pPr algn="ctr"/>
            <a:r>
              <a:rPr lang="tr-TR" sz="2400" b="1" dirty="0">
                <a:solidFill>
                  <a:srgbClr val="00B050"/>
                </a:solidFill>
              </a:rPr>
              <a:t>KABUL EDİLMİŞ</a:t>
            </a:r>
          </a:p>
        </p:txBody>
      </p:sp>
      <p:pic>
        <p:nvPicPr>
          <p:cNvPr id="5" name="Resim 4">
            <a:extLst>
              <a:ext uri="{FF2B5EF4-FFF2-40B4-BE49-F238E27FC236}">
                <a16:creationId xmlns:a16="http://schemas.microsoft.com/office/drawing/2014/main" id="{D4B81A93-642F-4887-8169-924BF2CA2582}"/>
              </a:ext>
            </a:extLst>
          </p:cNvPr>
          <p:cNvPicPr>
            <a:picLocks noChangeAspect="1"/>
          </p:cNvPicPr>
          <p:nvPr/>
        </p:nvPicPr>
        <p:blipFill>
          <a:blip r:embed="rId3"/>
          <a:stretch>
            <a:fillRect/>
          </a:stretch>
        </p:blipFill>
        <p:spPr>
          <a:xfrm>
            <a:off x="674803" y="2510644"/>
            <a:ext cx="7696200" cy="2876550"/>
          </a:xfrm>
          <a:prstGeom prst="rect">
            <a:avLst/>
          </a:prstGeom>
          <a:ln>
            <a:solidFill>
              <a:schemeClr val="accent1"/>
            </a:solidFill>
          </a:ln>
        </p:spPr>
      </p:pic>
    </p:spTree>
    <p:extLst>
      <p:ext uri="{BB962C8B-B14F-4D97-AF65-F5344CB8AC3E}">
        <p14:creationId xmlns:p14="http://schemas.microsoft.com/office/powerpoint/2010/main" val="2992985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95791" y="1449259"/>
            <a:ext cx="2743201" cy="830997"/>
          </a:xfrm>
          <a:prstGeom prst="rect">
            <a:avLst/>
          </a:prstGeom>
          <a:noFill/>
        </p:spPr>
        <p:txBody>
          <a:bodyPr wrap="square" rtlCol="0">
            <a:spAutoFit/>
          </a:bodyPr>
          <a:lstStyle/>
          <a:p>
            <a:pPr algn="ctr"/>
            <a:r>
              <a:rPr lang="tr-TR" sz="2400" b="1" dirty="0">
                <a:solidFill>
                  <a:srgbClr val="002060"/>
                </a:solidFill>
              </a:rPr>
              <a:t>Proje Örnekleri 4</a:t>
            </a:r>
          </a:p>
          <a:p>
            <a:pPr algn="ctr"/>
            <a:r>
              <a:rPr lang="tr-TR" sz="2400" b="1" dirty="0">
                <a:solidFill>
                  <a:srgbClr val="00B050"/>
                </a:solidFill>
              </a:rPr>
              <a:t>KABUL EDİLMİŞ</a:t>
            </a:r>
          </a:p>
        </p:txBody>
      </p:sp>
      <p:pic>
        <p:nvPicPr>
          <p:cNvPr id="5" name="Resim 4">
            <a:extLst>
              <a:ext uri="{FF2B5EF4-FFF2-40B4-BE49-F238E27FC236}">
                <a16:creationId xmlns:a16="http://schemas.microsoft.com/office/drawing/2014/main" id="{02AC5945-106C-4B0E-8A6E-C2F1C37E8F8A}"/>
              </a:ext>
            </a:extLst>
          </p:cNvPr>
          <p:cNvPicPr>
            <a:picLocks noChangeAspect="1"/>
          </p:cNvPicPr>
          <p:nvPr/>
        </p:nvPicPr>
        <p:blipFill>
          <a:blip r:embed="rId3"/>
          <a:stretch>
            <a:fillRect/>
          </a:stretch>
        </p:blipFill>
        <p:spPr>
          <a:xfrm>
            <a:off x="377071" y="2977929"/>
            <a:ext cx="6645523" cy="3573699"/>
          </a:xfrm>
          <a:prstGeom prst="rect">
            <a:avLst/>
          </a:prstGeom>
          <a:ln>
            <a:solidFill>
              <a:schemeClr val="accent1"/>
            </a:solidFill>
          </a:ln>
        </p:spPr>
      </p:pic>
      <p:pic>
        <p:nvPicPr>
          <p:cNvPr id="8" name="Resim 7">
            <a:extLst>
              <a:ext uri="{FF2B5EF4-FFF2-40B4-BE49-F238E27FC236}">
                <a16:creationId xmlns:a16="http://schemas.microsoft.com/office/drawing/2014/main" id="{1AF16CC8-EE1F-4584-964D-B84FCFE16299}"/>
              </a:ext>
            </a:extLst>
          </p:cNvPr>
          <p:cNvPicPr>
            <a:picLocks noChangeAspect="1"/>
          </p:cNvPicPr>
          <p:nvPr/>
        </p:nvPicPr>
        <p:blipFill>
          <a:blip r:embed="rId4"/>
          <a:stretch>
            <a:fillRect/>
          </a:stretch>
        </p:blipFill>
        <p:spPr>
          <a:xfrm>
            <a:off x="2838992" y="884101"/>
            <a:ext cx="5913652" cy="1961312"/>
          </a:xfrm>
          <a:prstGeom prst="rect">
            <a:avLst/>
          </a:prstGeom>
          <a:ln>
            <a:solidFill>
              <a:schemeClr val="accent1"/>
            </a:solidFill>
          </a:ln>
        </p:spPr>
      </p:pic>
      <p:sp>
        <p:nvSpPr>
          <p:cNvPr id="9" name="Ok: Sola Bükülü 8">
            <a:extLst>
              <a:ext uri="{FF2B5EF4-FFF2-40B4-BE49-F238E27FC236}">
                <a16:creationId xmlns:a16="http://schemas.microsoft.com/office/drawing/2014/main" id="{FBAF1CE3-90A0-4518-A909-AA5D686D82C7}"/>
              </a:ext>
            </a:extLst>
          </p:cNvPr>
          <p:cNvSpPr/>
          <p:nvPr/>
        </p:nvSpPr>
        <p:spPr>
          <a:xfrm>
            <a:off x="7409468" y="3054285"/>
            <a:ext cx="348792" cy="584461"/>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534295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74395" y="1343899"/>
            <a:ext cx="2743201" cy="830997"/>
          </a:xfrm>
          <a:prstGeom prst="rect">
            <a:avLst/>
          </a:prstGeom>
          <a:noFill/>
        </p:spPr>
        <p:txBody>
          <a:bodyPr wrap="square" rtlCol="0">
            <a:spAutoFit/>
          </a:bodyPr>
          <a:lstStyle/>
          <a:p>
            <a:pPr algn="ctr"/>
            <a:r>
              <a:rPr lang="tr-TR" sz="2400" b="1" dirty="0">
                <a:solidFill>
                  <a:srgbClr val="002060"/>
                </a:solidFill>
              </a:rPr>
              <a:t>Proje Örnekleri 5</a:t>
            </a:r>
          </a:p>
          <a:p>
            <a:pPr algn="ctr"/>
            <a:r>
              <a:rPr lang="tr-TR" sz="2400" b="1" dirty="0">
                <a:solidFill>
                  <a:srgbClr val="00B050"/>
                </a:solidFill>
              </a:rPr>
              <a:t>KABUL EDİLMİŞ</a:t>
            </a:r>
          </a:p>
        </p:txBody>
      </p:sp>
      <p:pic>
        <p:nvPicPr>
          <p:cNvPr id="5" name="Resim 4">
            <a:extLst>
              <a:ext uri="{FF2B5EF4-FFF2-40B4-BE49-F238E27FC236}">
                <a16:creationId xmlns:a16="http://schemas.microsoft.com/office/drawing/2014/main" id="{FA9C4296-803C-487F-89BB-F6DFC8C815DB}"/>
              </a:ext>
            </a:extLst>
          </p:cNvPr>
          <p:cNvPicPr>
            <a:picLocks noChangeAspect="1"/>
          </p:cNvPicPr>
          <p:nvPr/>
        </p:nvPicPr>
        <p:blipFill>
          <a:blip r:embed="rId3"/>
          <a:stretch>
            <a:fillRect/>
          </a:stretch>
        </p:blipFill>
        <p:spPr>
          <a:xfrm>
            <a:off x="527900" y="2723624"/>
            <a:ext cx="6155704" cy="3743163"/>
          </a:xfrm>
          <a:prstGeom prst="rect">
            <a:avLst/>
          </a:prstGeom>
          <a:ln>
            <a:solidFill>
              <a:schemeClr val="accent1"/>
            </a:solidFill>
          </a:ln>
        </p:spPr>
      </p:pic>
      <p:pic>
        <p:nvPicPr>
          <p:cNvPr id="8" name="Resim 7">
            <a:extLst>
              <a:ext uri="{FF2B5EF4-FFF2-40B4-BE49-F238E27FC236}">
                <a16:creationId xmlns:a16="http://schemas.microsoft.com/office/drawing/2014/main" id="{EC5B43CA-918A-4957-A52D-12366B40E833}"/>
              </a:ext>
            </a:extLst>
          </p:cNvPr>
          <p:cNvPicPr>
            <a:picLocks noChangeAspect="1"/>
          </p:cNvPicPr>
          <p:nvPr/>
        </p:nvPicPr>
        <p:blipFill>
          <a:blip r:embed="rId4"/>
          <a:stretch>
            <a:fillRect/>
          </a:stretch>
        </p:blipFill>
        <p:spPr>
          <a:xfrm>
            <a:off x="3091991" y="700193"/>
            <a:ext cx="5703217" cy="1841812"/>
          </a:xfrm>
          <a:prstGeom prst="rect">
            <a:avLst/>
          </a:prstGeom>
          <a:ln>
            <a:solidFill>
              <a:schemeClr val="accent1"/>
            </a:solidFill>
          </a:ln>
        </p:spPr>
      </p:pic>
      <p:sp>
        <p:nvSpPr>
          <p:cNvPr id="9" name="Ok: Sola Bükülü 8">
            <a:extLst>
              <a:ext uri="{FF2B5EF4-FFF2-40B4-BE49-F238E27FC236}">
                <a16:creationId xmlns:a16="http://schemas.microsoft.com/office/drawing/2014/main" id="{72719F24-7C74-435D-9886-E4AA86623C3F}"/>
              </a:ext>
            </a:extLst>
          </p:cNvPr>
          <p:cNvSpPr/>
          <p:nvPr/>
        </p:nvSpPr>
        <p:spPr>
          <a:xfrm>
            <a:off x="7037108" y="2762054"/>
            <a:ext cx="348792" cy="838985"/>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96885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a:extLst>
              <a:ext uri="{FF2B5EF4-FFF2-40B4-BE49-F238E27FC236}">
                <a16:creationId xmlns:a16="http://schemas.microsoft.com/office/drawing/2014/main" id="{3E98508C-F6E6-409A-9D86-A72815C78867}"/>
              </a:ext>
            </a:extLst>
          </p:cNvPr>
          <p:cNvSpPr txBox="1"/>
          <p:nvPr/>
        </p:nvSpPr>
        <p:spPr>
          <a:xfrm>
            <a:off x="707009" y="1233833"/>
            <a:ext cx="3384223" cy="461665"/>
          </a:xfrm>
          <a:prstGeom prst="rect">
            <a:avLst/>
          </a:prstGeom>
          <a:noFill/>
        </p:spPr>
        <p:txBody>
          <a:bodyPr wrap="square" rtlCol="0">
            <a:spAutoFit/>
          </a:bodyPr>
          <a:lstStyle/>
          <a:p>
            <a:r>
              <a:rPr lang="tr-TR" sz="2400" b="1" dirty="0">
                <a:solidFill>
                  <a:srgbClr val="002060"/>
                </a:solidFill>
              </a:rPr>
              <a:t>Destek Süresi</a:t>
            </a:r>
          </a:p>
        </p:txBody>
      </p:sp>
      <p:sp>
        <p:nvSpPr>
          <p:cNvPr id="6" name="Metin kutusu 5">
            <a:extLst>
              <a:ext uri="{FF2B5EF4-FFF2-40B4-BE49-F238E27FC236}">
                <a16:creationId xmlns:a16="http://schemas.microsoft.com/office/drawing/2014/main" id="{3B91B434-3EFD-4B07-AAD6-1F824E744395}"/>
              </a:ext>
            </a:extLst>
          </p:cNvPr>
          <p:cNvSpPr txBox="1"/>
          <p:nvPr/>
        </p:nvSpPr>
        <p:spPr>
          <a:xfrm>
            <a:off x="707009" y="1925128"/>
            <a:ext cx="7117238" cy="400110"/>
          </a:xfrm>
          <a:prstGeom prst="rect">
            <a:avLst/>
          </a:prstGeom>
          <a:noFill/>
        </p:spPr>
        <p:txBody>
          <a:bodyPr wrap="square">
            <a:spAutoFit/>
          </a:bodyPr>
          <a:lstStyle/>
          <a:p>
            <a:r>
              <a:rPr lang="tr-TR" sz="2000" dirty="0">
                <a:solidFill>
                  <a:srgbClr val="002060"/>
                </a:solidFill>
              </a:rPr>
              <a:t>Araştırma projeleri en çok 12 aylık süre ile desteklenir. </a:t>
            </a:r>
          </a:p>
        </p:txBody>
      </p:sp>
      <p:pic>
        <p:nvPicPr>
          <p:cNvPr id="4" name="Resim 3">
            <a:extLst>
              <a:ext uri="{FF2B5EF4-FFF2-40B4-BE49-F238E27FC236}">
                <a16:creationId xmlns:a16="http://schemas.microsoft.com/office/drawing/2014/main" id="{81CEB21F-066E-44C0-B30B-B1664CE8B8ED}"/>
              </a:ext>
            </a:extLst>
          </p:cNvPr>
          <p:cNvPicPr>
            <a:picLocks noChangeAspect="1"/>
          </p:cNvPicPr>
          <p:nvPr/>
        </p:nvPicPr>
        <p:blipFill>
          <a:blip r:embed="rId3"/>
          <a:stretch>
            <a:fillRect/>
          </a:stretch>
        </p:blipFill>
        <p:spPr>
          <a:xfrm>
            <a:off x="2582944" y="2554868"/>
            <a:ext cx="3657600" cy="3657600"/>
          </a:xfrm>
          <a:prstGeom prst="rect">
            <a:avLst/>
          </a:prstGeom>
        </p:spPr>
      </p:pic>
    </p:spTree>
    <p:extLst>
      <p:ext uri="{BB962C8B-B14F-4D97-AF65-F5344CB8AC3E}">
        <p14:creationId xmlns:p14="http://schemas.microsoft.com/office/powerpoint/2010/main" val="2946882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74395" y="1343899"/>
            <a:ext cx="2743201" cy="830997"/>
          </a:xfrm>
          <a:prstGeom prst="rect">
            <a:avLst/>
          </a:prstGeom>
          <a:noFill/>
        </p:spPr>
        <p:txBody>
          <a:bodyPr wrap="square" rtlCol="0">
            <a:spAutoFit/>
          </a:bodyPr>
          <a:lstStyle/>
          <a:p>
            <a:pPr algn="ctr"/>
            <a:r>
              <a:rPr lang="tr-TR" sz="2400" b="1" dirty="0">
                <a:solidFill>
                  <a:srgbClr val="002060"/>
                </a:solidFill>
              </a:rPr>
              <a:t>Proje Örnekleri 6</a:t>
            </a:r>
          </a:p>
          <a:p>
            <a:pPr algn="ctr"/>
            <a:r>
              <a:rPr lang="tr-TR" sz="2400" b="1" dirty="0">
                <a:solidFill>
                  <a:srgbClr val="00B050"/>
                </a:solidFill>
              </a:rPr>
              <a:t>KABUL EDİLMİŞ</a:t>
            </a:r>
          </a:p>
        </p:txBody>
      </p:sp>
      <p:sp>
        <p:nvSpPr>
          <p:cNvPr id="9" name="Ok: Sola Bükülü 8">
            <a:extLst>
              <a:ext uri="{FF2B5EF4-FFF2-40B4-BE49-F238E27FC236}">
                <a16:creationId xmlns:a16="http://schemas.microsoft.com/office/drawing/2014/main" id="{72719F24-7C74-435D-9886-E4AA86623C3F}"/>
              </a:ext>
            </a:extLst>
          </p:cNvPr>
          <p:cNvSpPr/>
          <p:nvPr/>
        </p:nvSpPr>
        <p:spPr>
          <a:xfrm>
            <a:off x="7847813" y="2810681"/>
            <a:ext cx="348792" cy="838985"/>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chemeClr val="tx1"/>
              </a:solidFill>
            </a:endParaRPr>
          </a:p>
        </p:txBody>
      </p:sp>
      <p:pic>
        <p:nvPicPr>
          <p:cNvPr id="7" name="Resim 6">
            <a:extLst>
              <a:ext uri="{FF2B5EF4-FFF2-40B4-BE49-F238E27FC236}">
                <a16:creationId xmlns:a16="http://schemas.microsoft.com/office/drawing/2014/main" id="{59C168D1-29BA-4EE2-A0A0-7ACCBB4BA4FB}"/>
              </a:ext>
            </a:extLst>
          </p:cNvPr>
          <p:cNvPicPr>
            <a:picLocks noChangeAspect="1"/>
          </p:cNvPicPr>
          <p:nvPr/>
        </p:nvPicPr>
        <p:blipFill>
          <a:blip r:embed="rId3"/>
          <a:stretch>
            <a:fillRect/>
          </a:stretch>
        </p:blipFill>
        <p:spPr>
          <a:xfrm>
            <a:off x="3657600" y="750425"/>
            <a:ext cx="4903165" cy="1576680"/>
          </a:xfrm>
          <a:prstGeom prst="rect">
            <a:avLst/>
          </a:prstGeom>
          <a:ln>
            <a:solidFill>
              <a:schemeClr val="accent1"/>
            </a:solidFill>
          </a:ln>
        </p:spPr>
      </p:pic>
      <p:pic>
        <p:nvPicPr>
          <p:cNvPr id="10" name="İçerik Yer Tutucusu 6">
            <a:extLst>
              <a:ext uri="{FF2B5EF4-FFF2-40B4-BE49-F238E27FC236}">
                <a16:creationId xmlns:a16="http://schemas.microsoft.com/office/drawing/2014/main" id="{257FF4E6-385D-4825-9150-12EE48D1ECAA}"/>
              </a:ext>
            </a:extLst>
          </p:cNvPr>
          <p:cNvPicPr>
            <a:picLocks noChangeAspect="1"/>
          </p:cNvPicPr>
          <p:nvPr/>
        </p:nvPicPr>
        <p:blipFill>
          <a:blip r:embed="rId4"/>
          <a:stretch>
            <a:fillRect/>
          </a:stretch>
        </p:blipFill>
        <p:spPr>
          <a:xfrm>
            <a:off x="538656" y="2474810"/>
            <a:ext cx="7018245" cy="4067392"/>
          </a:xfrm>
          <a:prstGeom prst="rect">
            <a:avLst/>
          </a:prstGeom>
          <a:ln>
            <a:solidFill>
              <a:schemeClr val="accent1"/>
            </a:solidFill>
          </a:ln>
        </p:spPr>
      </p:pic>
    </p:spTree>
    <p:extLst>
      <p:ext uri="{BB962C8B-B14F-4D97-AF65-F5344CB8AC3E}">
        <p14:creationId xmlns:p14="http://schemas.microsoft.com/office/powerpoint/2010/main" val="3481677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74395" y="1343899"/>
            <a:ext cx="2743201" cy="830997"/>
          </a:xfrm>
          <a:prstGeom prst="rect">
            <a:avLst/>
          </a:prstGeom>
          <a:noFill/>
        </p:spPr>
        <p:txBody>
          <a:bodyPr wrap="square" rtlCol="0">
            <a:spAutoFit/>
          </a:bodyPr>
          <a:lstStyle/>
          <a:p>
            <a:pPr algn="ctr"/>
            <a:r>
              <a:rPr lang="tr-TR" sz="2400" b="1" dirty="0">
                <a:solidFill>
                  <a:srgbClr val="002060"/>
                </a:solidFill>
              </a:rPr>
              <a:t>Proje Örnekleri 6</a:t>
            </a:r>
          </a:p>
          <a:p>
            <a:pPr algn="ctr"/>
            <a:r>
              <a:rPr lang="tr-TR" sz="2400" b="1" dirty="0">
                <a:solidFill>
                  <a:srgbClr val="00B050"/>
                </a:solidFill>
              </a:rPr>
              <a:t>KABUL EDİLMİŞ</a:t>
            </a:r>
          </a:p>
        </p:txBody>
      </p:sp>
      <p:pic>
        <p:nvPicPr>
          <p:cNvPr id="8" name="Resim 7">
            <a:extLst>
              <a:ext uri="{FF2B5EF4-FFF2-40B4-BE49-F238E27FC236}">
                <a16:creationId xmlns:a16="http://schemas.microsoft.com/office/drawing/2014/main" id="{1EE51479-B57F-4D31-A9CD-2EF4BDC791B9}"/>
              </a:ext>
            </a:extLst>
          </p:cNvPr>
          <p:cNvPicPr>
            <a:picLocks noChangeAspect="1"/>
          </p:cNvPicPr>
          <p:nvPr/>
        </p:nvPicPr>
        <p:blipFill>
          <a:blip r:embed="rId3"/>
          <a:stretch>
            <a:fillRect/>
          </a:stretch>
        </p:blipFill>
        <p:spPr>
          <a:xfrm>
            <a:off x="2696066" y="757698"/>
            <a:ext cx="6027469" cy="5501322"/>
          </a:xfrm>
          <a:prstGeom prst="rect">
            <a:avLst/>
          </a:prstGeom>
          <a:ln>
            <a:solidFill>
              <a:schemeClr val="accent1"/>
            </a:solidFill>
          </a:ln>
        </p:spPr>
      </p:pic>
      <p:sp>
        <p:nvSpPr>
          <p:cNvPr id="4" name="Ok: Aşağı 3">
            <a:extLst>
              <a:ext uri="{FF2B5EF4-FFF2-40B4-BE49-F238E27FC236}">
                <a16:creationId xmlns:a16="http://schemas.microsoft.com/office/drawing/2014/main" id="{87B786A0-5679-4E37-AB33-39A533432FC8}"/>
              </a:ext>
            </a:extLst>
          </p:cNvPr>
          <p:cNvSpPr/>
          <p:nvPr/>
        </p:nvSpPr>
        <p:spPr>
          <a:xfrm>
            <a:off x="5854045" y="320511"/>
            <a:ext cx="207390" cy="36764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9852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74395" y="1343899"/>
            <a:ext cx="2743201" cy="830997"/>
          </a:xfrm>
          <a:prstGeom prst="rect">
            <a:avLst/>
          </a:prstGeom>
          <a:noFill/>
        </p:spPr>
        <p:txBody>
          <a:bodyPr wrap="square" rtlCol="0">
            <a:spAutoFit/>
          </a:bodyPr>
          <a:lstStyle/>
          <a:p>
            <a:pPr algn="ctr"/>
            <a:r>
              <a:rPr lang="tr-TR" sz="2400" b="1" dirty="0">
                <a:solidFill>
                  <a:srgbClr val="002060"/>
                </a:solidFill>
              </a:rPr>
              <a:t>Proje Örnekleri 6</a:t>
            </a:r>
          </a:p>
          <a:p>
            <a:pPr algn="ctr"/>
            <a:r>
              <a:rPr lang="tr-TR" sz="2400" b="1" dirty="0">
                <a:solidFill>
                  <a:srgbClr val="00B050"/>
                </a:solidFill>
              </a:rPr>
              <a:t>KABUL EDİLMİŞ</a:t>
            </a:r>
          </a:p>
        </p:txBody>
      </p:sp>
      <p:pic>
        <p:nvPicPr>
          <p:cNvPr id="6" name="Resim 5">
            <a:extLst>
              <a:ext uri="{FF2B5EF4-FFF2-40B4-BE49-F238E27FC236}">
                <a16:creationId xmlns:a16="http://schemas.microsoft.com/office/drawing/2014/main" id="{29B35E79-5311-42AE-A382-0DD0F4D1CAC2}"/>
              </a:ext>
            </a:extLst>
          </p:cNvPr>
          <p:cNvPicPr>
            <a:picLocks noChangeAspect="1"/>
          </p:cNvPicPr>
          <p:nvPr/>
        </p:nvPicPr>
        <p:blipFill>
          <a:blip r:embed="rId3"/>
          <a:stretch>
            <a:fillRect/>
          </a:stretch>
        </p:blipFill>
        <p:spPr>
          <a:xfrm>
            <a:off x="670600" y="2278591"/>
            <a:ext cx="8047898" cy="4065648"/>
          </a:xfrm>
          <a:prstGeom prst="rect">
            <a:avLst/>
          </a:prstGeom>
          <a:solidFill>
            <a:srgbClr val="FF0000"/>
          </a:solidFill>
          <a:ln>
            <a:solidFill>
              <a:schemeClr val="accent1"/>
            </a:solidFill>
          </a:ln>
        </p:spPr>
      </p:pic>
      <p:sp>
        <p:nvSpPr>
          <p:cNvPr id="4" name="Ok: Aşağı 3">
            <a:extLst>
              <a:ext uri="{FF2B5EF4-FFF2-40B4-BE49-F238E27FC236}">
                <a16:creationId xmlns:a16="http://schemas.microsoft.com/office/drawing/2014/main" id="{87B786A0-5679-4E37-AB33-39A533432FC8}"/>
              </a:ext>
            </a:extLst>
          </p:cNvPr>
          <p:cNvSpPr/>
          <p:nvPr/>
        </p:nvSpPr>
        <p:spPr>
          <a:xfrm rot="2830791">
            <a:off x="7810108" y="3926588"/>
            <a:ext cx="207390" cy="36764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4616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89554" y="928400"/>
            <a:ext cx="4152508" cy="830997"/>
          </a:xfrm>
          <a:prstGeom prst="rect">
            <a:avLst/>
          </a:prstGeom>
          <a:noFill/>
        </p:spPr>
        <p:txBody>
          <a:bodyPr wrap="square" rtlCol="0">
            <a:spAutoFit/>
          </a:bodyPr>
          <a:lstStyle/>
          <a:p>
            <a:pPr algn="ctr"/>
            <a:r>
              <a:rPr lang="tr-TR" sz="2400" b="1" dirty="0">
                <a:solidFill>
                  <a:srgbClr val="002060"/>
                </a:solidFill>
              </a:rPr>
              <a:t>Risk Yönetimine Örnekler</a:t>
            </a:r>
          </a:p>
          <a:p>
            <a:pPr algn="ctr"/>
            <a:r>
              <a:rPr lang="tr-TR" sz="2400" b="1" dirty="0">
                <a:solidFill>
                  <a:srgbClr val="00B050"/>
                </a:solidFill>
              </a:rPr>
              <a:t>KABUL EDİLMİŞ</a:t>
            </a:r>
          </a:p>
        </p:txBody>
      </p:sp>
      <p:pic>
        <p:nvPicPr>
          <p:cNvPr id="7" name="Resim 6">
            <a:extLst>
              <a:ext uri="{FF2B5EF4-FFF2-40B4-BE49-F238E27FC236}">
                <a16:creationId xmlns:a16="http://schemas.microsoft.com/office/drawing/2014/main" id="{03C8AB4F-2038-4637-A682-13972954BB3A}"/>
              </a:ext>
            </a:extLst>
          </p:cNvPr>
          <p:cNvPicPr>
            <a:picLocks noChangeAspect="1"/>
          </p:cNvPicPr>
          <p:nvPr/>
        </p:nvPicPr>
        <p:blipFill>
          <a:blip r:embed="rId3"/>
          <a:stretch>
            <a:fillRect/>
          </a:stretch>
        </p:blipFill>
        <p:spPr>
          <a:xfrm>
            <a:off x="800886" y="2112865"/>
            <a:ext cx="7391400" cy="2838450"/>
          </a:xfrm>
          <a:prstGeom prst="rect">
            <a:avLst/>
          </a:prstGeom>
          <a:ln>
            <a:solidFill>
              <a:schemeClr val="accent1"/>
            </a:solidFill>
          </a:ln>
        </p:spPr>
      </p:pic>
    </p:spTree>
    <p:extLst>
      <p:ext uri="{BB962C8B-B14F-4D97-AF65-F5344CB8AC3E}">
        <p14:creationId xmlns:p14="http://schemas.microsoft.com/office/powerpoint/2010/main" val="3485666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89554" y="928400"/>
            <a:ext cx="4152508" cy="830997"/>
          </a:xfrm>
          <a:prstGeom prst="rect">
            <a:avLst/>
          </a:prstGeom>
          <a:noFill/>
        </p:spPr>
        <p:txBody>
          <a:bodyPr wrap="square" rtlCol="0">
            <a:spAutoFit/>
          </a:bodyPr>
          <a:lstStyle/>
          <a:p>
            <a:pPr algn="ctr"/>
            <a:r>
              <a:rPr lang="tr-TR" sz="2400" b="1" dirty="0">
                <a:solidFill>
                  <a:srgbClr val="002060"/>
                </a:solidFill>
              </a:rPr>
              <a:t>Risk Yönetimine Örnekler</a:t>
            </a:r>
          </a:p>
          <a:p>
            <a:pPr algn="ctr"/>
            <a:r>
              <a:rPr lang="tr-TR" sz="2400" b="1" dirty="0">
                <a:solidFill>
                  <a:srgbClr val="00B050"/>
                </a:solidFill>
              </a:rPr>
              <a:t>KABUL EDİLMİŞ</a:t>
            </a:r>
          </a:p>
        </p:txBody>
      </p:sp>
      <p:pic>
        <p:nvPicPr>
          <p:cNvPr id="5" name="Resim 4">
            <a:extLst>
              <a:ext uri="{FF2B5EF4-FFF2-40B4-BE49-F238E27FC236}">
                <a16:creationId xmlns:a16="http://schemas.microsoft.com/office/drawing/2014/main" id="{3140642D-857B-44B6-8C7C-CBAA3E3FBEEF}"/>
              </a:ext>
            </a:extLst>
          </p:cNvPr>
          <p:cNvPicPr>
            <a:picLocks noChangeAspect="1"/>
          </p:cNvPicPr>
          <p:nvPr/>
        </p:nvPicPr>
        <p:blipFill>
          <a:blip r:embed="rId3"/>
          <a:stretch>
            <a:fillRect/>
          </a:stretch>
        </p:blipFill>
        <p:spPr>
          <a:xfrm>
            <a:off x="518473" y="2057519"/>
            <a:ext cx="8193245" cy="3805953"/>
          </a:xfrm>
          <a:prstGeom prst="rect">
            <a:avLst/>
          </a:prstGeom>
          <a:ln>
            <a:solidFill>
              <a:schemeClr val="accent1"/>
            </a:solidFill>
          </a:ln>
        </p:spPr>
      </p:pic>
    </p:spTree>
    <p:extLst>
      <p:ext uri="{BB962C8B-B14F-4D97-AF65-F5344CB8AC3E}">
        <p14:creationId xmlns:p14="http://schemas.microsoft.com/office/powerpoint/2010/main" val="4074597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89554" y="928400"/>
            <a:ext cx="4152508" cy="830997"/>
          </a:xfrm>
          <a:prstGeom prst="rect">
            <a:avLst/>
          </a:prstGeom>
          <a:noFill/>
        </p:spPr>
        <p:txBody>
          <a:bodyPr wrap="square" rtlCol="0">
            <a:spAutoFit/>
          </a:bodyPr>
          <a:lstStyle/>
          <a:p>
            <a:pPr algn="ctr"/>
            <a:r>
              <a:rPr lang="tr-TR" sz="2400" b="1" dirty="0">
                <a:solidFill>
                  <a:srgbClr val="002060"/>
                </a:solidFill>
              </a:rPr>
              <a:t>Risk Yönetimine Örnekler</a:t>
            </a:r>
          </a:p>
          <a:p>
            <a:pPr algn="ctr"/>
            <a:r>
              <a:rPr lang="tr-TR" sz="2400" b="1" dirty="0">
                <a:solidFill>
                  <a:srgbClr val="00B050"/>
                </a:solidFill>
              </a:rPr>
              <a:t>KABUL EDİLMİŞ</a:t>
            </a:r>
          </a:p>
        </p:txBody>
      </p:sp>
      <p:pic>
        <p:nvPicPr>
          <p:cNvPr id="6" name="İçerik Yer Tutucusu 16">
            <a:extLst>
              <a:ext uri="{FF2B5EF4-FFF2-40B4-BE49-F238E27FC236}">
                <a16:creationId xmlns:a16="http://schemas.microsoft.com/office/drawing/2014/main" id="{87BF25B2-3A29-4B4E-AC95-87AF32E6370A}"/>
              </a:ext>
            </a:extLst>
          </p:cNvPr>
          <p:cNvPicPr>
            <a:picLocks noChangeAspect="1"/>
          </p:cNvPicPr>
          <p:nvPr/>
        </p:nvPicPr>
        <p:blipFill>
          <a:blip r:embed="rId3"/>
          <a:stretch>
            <a:fillRect/>
          </a:stretch>
        </p:blipFill>
        <p:spPr>
          <a:xfrm>
            <a:off x="561606" y="2383419"/>
            <a:ext cx="8020788" cy="2866014"/>
          </a:xfrm>
          <a:prstGeom prst="rect">
            <a:avLst/>
          </a:prstGeom>
          <a:ln>
            <a:solidFill>
              <a:schemeClr val="accent1"/>
            </a:solidFill>
          </a:ln>
        </p:spPr>
      </p:pic>
    </p:spTree>
    <p:extLst>
      <p:ext uri="{BB962C8B-B14F-4D97-AF65-F5344CB8AC3E}">
        <p14:creationId xmlns:p14="http://schemas.microsoft.com/office/powerpoint/2010/main" val="3939498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7: </a:t>
            </a:r>
            <a:r>
              <a:rPr lang="tr-TR" sz="2400" b="1" dirty="0">
                <a:solidFill>
                  <a:srgbClr val="00B050"/>
                </a:solidFill>
              </a:rPr>
              <a:t>KABUL EDİLMİŞ</a:t>
            </a:r>
          </a:p>
        </p:txBody>
      </p:sp>
      <p:sp>
        <p:nvSpPr>
          <p:cNvPr id="9" name="Ok: Aşağı 8">
            <a:extLst>
              <a:ext uri="{FF2B5EF4-FFF2-40B4-BE49-F238E27FC236}">
                <a16:creationId xmlns:a16="http://schemas.microsoft.com/office/drawing/2014/main" id="{179C3CF8-D2D4-4007-9EBD-1A8CAA16A4A7}"/>
              </a:ext>
            </a:extLst>
          </p:cNvPr>
          <p:cNvSpPr/>
          <p:nvPr/>
        </p:nvSpPr>
        <p:spPr>
          <a:xfrm>
            <a:off x="4297957" y="6265277"/>
            <a:ext cx="274043" cy="55618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3A45963A-1CE1-46B3-A569-FA9F89DDCB64}"/>
              </a:ext>
            </a:extLst>
          </p:cNvPr>
          <p:cNvPicPr>
            <a:picLocks noChangeAspect="1"/>
          </p:cNvPicPr>
          <p:nvPr/>
        </p:nvPicPr>
        <p:blipFill>
          <a:blip r:embed="rId3"/>
          <a:stretch>
            <a:fillRect/>
          </a:stretch>
        </p:blipFill>
        <p:spPr>
          <a:xfrm>
            <a:off x="1281998" y="1480206"/>
            <a:ext cx="6390136" cy="4724876"/>
          </a:xfrm>
          <a:prstGeom prst="rect">
            <a:avLst/>
          </a:prstGeom>
          <a:ln>
            <a:solidFill>
              <a:schemeClr val="accent1"/>
            </a:solidFill>
          </a:ln>
        </p:spPr>
      </p:pic>
    </p:spTree>
    <p:extLst>
      <p:ext uri="{BB962C8B-B14F-4D97-AF65-F5344CB8AC3E}">
        <p14:creationId xmlns:p14="http://schemas.microsoft.com/office/powerpoint/2010/main" val="2924544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7: </a:t>
            </a:r>
            <a:r>
              <a:rPr lang="tr-TR" sz="2400" b="1" dirty="0">
                <a:solidFill>
                  <a:srgbClr val="00B050"/>
                </a:solidFill>
              </a:rPr>
              <a:t>KABUL EDİLMİŞ</a:t>
            </a:r>
          </a:p>
        </p:txBody>
      </p:sp>
      <p:sp>
        <p:nvSpPr>
          <p:cNvPr id="9" name="Ok: Aşağı 8">
            <a:extLst>
              <a:ext uri="{FF2B5EF4-FFF2-40B4-BE49-F238E27FC236}">
                <a16:creationId xmlns:a16="http://schemas.microsoft.com/office/drawing/2014/main" id="{179C3CF8-D2D4-4007-9EBD-1A8CAA16A4A7}"/>
              </a:ext>
            </a:extLst>
          </p:cNvPr>
          <p:cNvSpPr/>
          <p:nvPr/>
        </p:nvSpPr>
        <p:spPr>
          <a:xfrm>
            <a:off x="4452094" y="5987186"/>
            <a:ext cx="274043" cy="55618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pic>
        <p:nvPicPr>
          <p:cNvPr id="6" name="Resim 5">
            <a:extLst>
              <a:ext uri="{FF2B5EF4-FFF2-40B4-BE49-F238E27FC236}">
                <a16:creationId xmlns:a16="http://schemas.microsoft.com/office/drawing/2014/main" id="{367BBAA4-DC45-4427-8B3E-17D88326DB9E}"/>
              </a:ext>
            </a:extLst>
          </p:cNvPr>
          <p:cNvPicPr>
            <a:picLocks noChangeAspect="1"/>
          </p:cNvPicPr>
          <p:nvPr/>
        </p:nvPicPr>
        <p:blipFill>
          <a:blip r:embed="rId3"/>
          <a:stretch>
            <a:fillRect/>
          </a:stretch>
        </p:blipFill>
        <p:spPr>
          <a:xfrm>
            <a:off x="793599" y="1583702"/>
            <a:ext cx="7865076" cy="4315952"/>
          </a:xfrm>
          <a:prstGeom prst="rect">
            <a:avLst/>
          </a:prstGeom>
          <a:ln>
            <a:solidFill>
              <a:schemeClr val="accent1"/>
            </a:solidFill>
          </a:ln>
        </p:spPr>
      </p:pic>
    </p:spTree>
    <p:extLst>
      <p:ext uri="{BB962C8B-B14F-4D97-AF65-F5344CB8AC3E}">
        <p14:creationId xmlns:p14="http://schemas.microsoft.com/office/powerpoint/2010/main" val="3434556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7: ACELE EDELİMMM</a:t>
            </a:r>
            <a:endParaRPr lang="tr-TR" sz="2400" b="1" dirty="0">
              <a:solidFill>
                <a:srgbClr val="00B050"/>
              </a:solidFill>
            </a:endParaRPr>
          </a:p>
        </p:txBody>
      </p:sp>
      <p:pic>
        <p:nvPicPr>
          <p:cNvPr id="7" name="Resim 6">
            <a:extLst>
              <a:ext uri="{FF2B5EF4-FFF2-40B4-BE49-F238E27FC236}">
                <a16:creationId xmlns:a16="http://schemas.microsoft.com/office/drawing/2014/main" id="{96C8E2B2-2413-4494-8EF4-033F150B6560}"/>
              </a:ext>
            </a:extLst>
          </p:cNvPr>
          <p:cNvPicPr>
            <a:picLocks noChangeAspect="1"/>
          </p:cNvPicPr>
          <p:nvPr/>
        </p:nvPicPr>
        <p:blipFill>
          <a:blip r:embed="rId3"/>
          <a:stretch>
            <a:fillRect/>
          </a:stretch>
        </p:blipFill>
        <p:spPr>
          <a:xfrm>
            <a:off x="2393278" y="1612272"/>
            <a:ext cx="4083400" cy="4460744"/>
          </a:xfrm>
          <a:prstGeom prst="rect">
            <a:avLst/>
          </a:prstGeom>
        </p:spPr>
      </p:pic>
    </p:spTree>
    <p:extLst>
      <p:ext uri="{BB962C8B-B14F-4D97-AF65-F5344CB8AC3E}">
        <p14:creationId xmlns:p14="http://schemas.microsoft.com/office/powerpoint/2010/main" val="3339429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7: </a:t>
            </a:r>
            <a:r>
              <a:rPr lang="tr-TR" sz="2400" b="1" dirty="0">
                <a:solidFill>
                  <a:srgbClr val="00B050"/>
                </a:solidFill>
              </a:rPr>
              <a:t>KABUL EDİLMİŞ</a:t>
            </a:r>
          </a:p>
        </p:txBody>
      </p:sp>
      <p:sp>
        <p:nvSpPr>
          <p:cNvPr id="9" name="Ok: Aşağı 8">
            <a:extLst>
              <a:ext uri="{FF2B5EF4-FFF2-40B4-BE49-F238E27FC236}">
                <a16:creationId xmlns:a16="http://schemas.microsoft.com/office/drawing/2014/main" id="{179C3CF8-D2D4-4007-9EBD-1A8CAA16A4A7}"/>
              </a:ext>
            </a:extLst>
          </p:cNvPr>
          <p:cNvSpPr/>
          <p:nvPr/>
        </p:nvSpPr>
        <p:spPr>
          <a:xfrm>
            <a:off x="4297957" y="6265277"/>
            <a:ext cx="274043" cy="55618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pic>
        <p:nvPicPr>
          <p:cNvPr id="6" name="Resim 5">
            <a:extLst>
              <a:ext uri="{FF2B5EF4-FFF2-40B4-BE49-F238E27FC236}">
                <a16:creationId xmlns:a16="http://schemas.microsoft.com/office/drawing/2014/main" id="{8C50180D-F8FE-4EEF-A557-9B195439CA4F}"/>
              </a:ext>
            </a:extLst>
          </p:cNvPr>
          <p:cNvPicPr>
            <a:picLocks noChangeAspect="1"/>
          </p:cNvPicPr>
          <p:nvPr/>
        </p:nvPicPr>
        <p:blipFill>
          <a:blip r:embed="rId3"/>
          <a:stretch>
            <a:fillRect/>
          </a:stretch>
        </p:blipFill>
        <p:spPr>
          <a:xfrm>
            <a:off x="1012715" y="1587679"/>
            <a:ext cx="6570483" cy="3034525"/>
          </a:xfrm>
          <a:prstGeom prst="rect">
            <a:avLst/>
          </a:prstGeom>
          <a:ln>
            <a:solidFill>
              <a:schemeClr val="accent1"/>
            </a:solidFill>
          </a:ln>
        </p:spPr>
      </p:pic>
    </p:spTree>
    <p:extLst>
      <p:ext uri="{BB962C8B-B14F-4D97-AF65-F5344CB8AC3E}">
        <p14:creationId xmlns:p14="http://schemas.microsoft.com/office/powerpoint/2010/main" val="251992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8094069-E256-419F-A4DD-484B26891B2F}"/>
              </a:ext>
            </a:extLst>
          </p:cNvPr>
          <p:cNvSpPr txBox="1"/>
          <p:nvPr/>
        </p:nvSpPr>
        <p:spPr>
          <a:xfrm>
            <a:off x="782425" y="1841778"/>
            <a:ext cx="7579150" cy="3693319"/>
          </a:xfrm>
          <a:prstGeom prst="rect">
            <a:avLst/>
          </a:prstGeom>
          <a:noFill/>
        </p:spPr>
        <p:txBody>
          <a:bodyPr wrap="square">
            <a:spAutoFit/>
          </a:bodyPr>
          <a:lstStyle/>
          <a:p>
            <a:pPr marL="342900" indent="-342900" algn="just">
              <a:buAutoNum type="arabicPeriod"/>
            </a:pPr>
            <a:r>
              <a:rPr lang="tr-TR" dirty="0">
                <a:solidFill>
                  <a:srgbClr val="002060"/>
                </a:solidFill>
              </a:rPr>
              <a:t>Türkiye’de lisans veya ön lisans derecesi veren bir programda* kayıtlı olmak, </a:t>
            </a:r>
          </a:p>
          <a:p>
            <a:pPr marL="342900" indent="-342900" algn="just">
              <a:buAutoNum type="arabicPeriod"/>
            </a:pPr>
            <a:r>
              <a:rPr lang="tr-TR" dirty="0">
                <a:solidFill>
                  <a:srgbClr val="002060"/>
                </a:solidFill>
              </a:rPr>
              <a:t>Projenin akademik danışman rehberliğinde yapılıyor olması**. Bir projede en fazla bir akademik danışman yer alabilir. </a:t>
            </a:r>
          </a:p>
          <a:p>
            <a:pPr marL="342900" indent="-342900" algn="just">
              <a:buAutoNum type="arabicPeriod"/>
            </a:pPr>
            <a:r>
              <a:rPr lang="tr-TR" dirty="0">
                <a:solidFill>
                  <a:srgbClr val="002060"/>
                </a:solidFill>
              </a:rPr>
              <a:t>Aynı dönemde birden fazla başvuruda ve/veya önceki dönemlerde desteği devam eden bir 2209-A ya da 2209-B projesinde, proje yürütücüsü veya proje ortağı olarak yer alınmamış olunması, </a:t>
            </a:r>
          </a:p>
          <a:p>
            <a:pPr marL="342900" indent="-342900" algn="just">
              <a:buAutoNum type="arabicPeriod"/>
            </a:pPr>
            <a:r>
              <a:rPr lang="tr-TR" dirty="0">
                <a:solidFill>
                  <a:srgbClr val="002060"/>
                </a:solidFill>
              </a:rPr>
              <a:t>Daha önce aynı proje için TÜBİTAK’tan destek alınmamış olması gerekmektedir. </a:t>
            </a:r>
          </a:p>
          <a:p>
            <a:pPr marL="342900" indent="-342900" algn="just">
              <a:buAutoNum type="arabicPeriod"/>
            </a:pPr>
            <a:r>
              <a:rPr lang="tr-TR" dirty="0">
                <a:solidFill>
                  <a:srgbClr val="002060"/>
                </a:solidFill>
              </a:rPr>
              <a:t>Öğrenciler programa bireysel veya takım halinde başvuru yapabilirler. Takım halinde başvuru yapılması durumunda öğrencilerden biri Proje Yürütücüsü olarak TÜBİTAK’a karşı sorumludur. Bir projede proje yürütücüsü dışında en fazla 4 proje ortağı yer alabilir </a:t>
            </a:r>
          </a:p>
          <a:p>
            <a:pPr marL="342900" indent="-342900" algn="just">
              <a:buAutoNum type="arabicPeriod"/>
            </a:pPr>
            <a:r>
              <a:rPr lang="tr-TR" dirty="0">
                <a:solidFill>
                  <a:srgbClr val="002060"/>
                </a:solidFill>
              </a:rPr>
              <a:t>Aynı dönem içinde bir akademik danışman en fazla 5 projede görev alabilir. </a:t>
            </a:r>
          </a:p>
        </p:txBody>
      </p:sp>
      <p:sp>
        <p:nvSpPr>
          <p:cNvPr id="6" name="Metin kutusu 5">
            <a:extLst>
              <a:ext uri="{FF2B5EF4-FFF2-40B4-BE49-F238E27FC236}">
                <a16:creationId xmlns:a16="http://schemas.microsoft.com/office/drawing/2014/main" id="{6C64AA6E-606F-40DB-8894-8D4F5DA3FEB3}"/>
              </a:ext>
            </a:extLst>
          </p:cNvPr>
          <p:cNvSpPr txBox="1"/>
          <p:nvPr/>
        </p:nvSpPr>
        <p:spPr>
          <a:xfrm>
            <a:off x="782425" y="1092070"/>
            <a:ext cx="4647414" cy="461665"/>
          </a:xfrm>
          <a:prstGeom prst="rect">
            <a:avLst/>
          </a:prstGeom>
          <a:noFill/>
        </p:spPr>
        <p:txBody>
          <a:bodyPr wrap="square">
            <a:spAutoFit/>
          </a:bodyPr>
          <a:lstStyle/>
          <a:p>
            <a:r>
              <a:rPr lang="tr-TR" sz="2400" b="1" dirty="0">
                <a:solidFill>
                  <a:srgbClr val="002060"/>
                </a:solidFill>
              </a:rPr>
              <a:t>Başvuru Koşulları </a:t>
            </a:r>
          </a:p>
        </p:txBody>
      </p:sp>
    </p:spTree>
    <p:extLst>
      <p:ext uri="{BB962C8B-B14F-4D97-AF65-F5344CB8AC3E}">
        <p14:creationId xmlns:p14="http://schemas.microsoft.com/office/powerpoint/2010/main" val="4193713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8: </a:t>
            </a:r>
            <a:r>
              <a:rPr lang="tr-TR" sz="2400" b="1" dirty="0">
                <a:solidFill>
                  <a:srgbClr val="00B050"/>
                </a:solidFill>
              </a:rPr>
              <a:t>BÜTÇE ÖRNEKLERİ</a:t>
            </a:r>
          </a:p>
        </p:txBody>
      </p:sp>
      <p:pic>
        <p:nvPicPr>
          <p:cNvPr id="7" name="Resim 6">
            <a:extLst>
              <a:ext uri="{FF2B5EF4-FFF2-40B4-BE49-F238E27FC236}">
                <a16:creationId xmlns:a16="http://schemas.microsoft.com/office/drawing/2014/main" id="{416A7642-4ADC-48F5-85D3-BC786222B358}"/>
              </a:ext>
            </a:extLst>
          </p:cNvPr>
          <p:cNvPicPr>
            <a:picLocks noChangeAspect="1"/>
          </p:cNvPicPr>
          <p:nvPr/>
        </p:nvPicPr>
        <p:blipFill>
          <a:blip r:embed="rId3"/>
          <a:stretch>
            <a:fillRect/>
          </a:stretch>
        </p:blipFill>
        <p:spPr>
          <a:xfrm>
            <a:off x="886120" y="1612562"/>
            <a:ext cx="7044326" cy="4218897"/>
          </a:xfrm>
          <a:prstGeom prst="rect">
            <a:avLst/>
          </a:prstGeom>
          <a:ln>
            <a:solidFill>
              <a:schemeClr val="accent1"/>
            </a:solidFill>
          </a:ln>
        </p:spPr>
      </p:pic>
    </p:spTree>
    <p:extLst>
      <p:ext uri="{BB962C8B-B14F-4D97-AF65-F5344CB8AC3E}">
        <p14:creationId xmlns:p14="http://schemas.microsoft.com/office/powerpoint/2010/main" val="468896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579082" y="958346"/>
            <a:ext cx="5180695" cy="461665"/>
          </a:xfrm>
          <a:prstGeom prst="rect">
            <a:avLst/>
          </a:prstGeom>
          <a:noFill/>
        </p:spPr>
        <p:txBody>
          <a:bodyPr wrap="square" rtlCol="0">
            <a:spAutoFit/>
          </a:bodyPr>
          <a:lstStyle/>
          <a:p>
            <a:pPr algn="ctr"/>
            <a:r>
              <a:rPr lang="tr-TR" sz="2400" b="1" dirty="0">
                <a:solidFill>
                  <a:srgbClr val="002060"/>
                </a:solidFill>
              </a:rPr>
              <a:t>Proje Örnekleri 9: </a:t>
            </a:r>
            <a:r>
              <a:rPr lang="tr-TR" sz="2400" b="1" dirty="0">
                <a:solidFill>
                  <a:srgbClr val="00B050"/>
                </a:solidFill>
              </a:rPr>
              <a:t>BÜTÇE ÖRNEKLERİ</a:t>
            </a:r>
          </a:p>
        </p:txBody>
      </p:sp>
      <p:pic>
        <p:nvPicPr>
          <p:cNvPr id="5" name="Resim 4">
            <a:extLst>
              <a:ext uri="{FF2B5EF4-FFF2-40B4-BE49-F238E27FC236}">
                <a16:creationId xmlns:a16="http://schemas.microsoft.com/office/drawing/2014/main" id="{5A98F27A-9F5B-4A84-8357-052455924F1C}"/>
              </a:ext>
            </a:extLst>
          </p:cNvPr>
          <p:cNvPicPr>
            <a:picLocks noChangeAspect="1"/>
          </p:cNvPicPr>
          <p:nvPr/>
        </p:nvPicPr>
        <p:blipFill>
          <a:blip r:embed="rId3"/>
          <a:stretch>
            <a:fillRect/>
          </a:stretch>
        </p:blipFill>
        <p:spPr>
          <a:xfrm>
            <a:off x="833437" y="1511039"/>
            <a:ext cx="7477125" cy="4495800"/>
          </a:xfrm>
          <a:prstGeom prst="rect">
            <a:avLst/>
          </a:prstGeom>
          <a:ln>
            <a:solidFill>
              <a:schemeClr val="accent1"/>
            </a:solidFill>
          </a:ln>
        </p:spPr>
      </p:pic>
    </p:spTree>
    <p:extLst>
      <p:ext uri="{BB962C8B-B14F-4D97-AF65-F5344CB8AC3E}">
        <p14:creationId xmlns:p14="http://schemas.microsoft.com/office/powerpoint/2010/main" val="3077154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312682" y="2981350"/>
            <a:ext cx="6518636" cy="1323439"/>
          </a:xfrm>
          <a:prstGeom prst="rect">
            <a:avLst/>
          </a:prstGeom>
          <a:noFill/>
        </p:spPr>
        <p:txBody>
          <a:bodyPr wrap="square" rtlCol="0">
            <a:spAutoFit/>
          </a:bodyPr>
          <a:lstStyle/>
          <a:p>
            <a:pPr algn="ctr"/>
            <a:r>
              <a:rPr lang="tr-TR" sz="4000" b="1" dirty="0">
                <a:solidFill>
                  <a:srgbClr val="002060"/>
                </a:solidFill>
              </a:rPr>
              <a:t>BAŞKA PROJE DESTEKLERİ VAR MI?</a:t>
            </a:r>
          </a:p>
        </p:txBody>
      </p:sp>
    </p:spTree>
    <p:extLst>
      <p:ext uri="{BB962C8B-B14F-4D97-AF65-F5344CB8AC3E}">
        <p14:creationId xmlns:p14="http://schemas.microsoft.com/office/powerpoint/2010/main" val="4242997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Resim 6">
            <a:extLst>
              <a:ext uri="{FF2B5EF4-FFF2-40B4-BE49-F238E27FC236}">
                <a16:creationId xmlns:a16="http://schemas.microsoft.com/office/drawing/2014/main" id="{8935430E-08F2-4B45-827E-22739DE7DA04}"/>
              </a:ext>
            </a:extLst>
          </p:cNvPr>
          <p:cNvPicPr>
            <a:picLocks noChangeAspect="1"/>
          </p:cNvPicPr>
          <p:nvPr/>
        </p:nvPicPr>
        <p:blipFill>
          <a:blip r:embed="rId3"/>
          <a:stretch>
            <a:fillRect/>
          </a:stretch>
        </p:blipFill>
        <p:spPr>
          <a:xfrm>
            <a:off x="362932" y="1934261"/>
            <a:ext cx="8418136" cy="3949165"/>
          </a:xfrm>
          <a:prstGeom prst="rect">
            <a:avLst/>
          </a:prstGeom>
          <a:ln>
            <a:solidFill>
              <a:schemeClr val="accent1"/>
            </a:solidFill>
          </a:ln>
        </p:spPr>
      </p:pic>
      <p:sp>
        <p:nvSpPr>
          <p:cNvPr id="10" name="Metin kutusu 9">
            <a:extLst>
              <a:ext uri="{FF2B5EF4-FFF2-40B4-BE49-F238E27FC236}">
                <a16:creationId xmlns:a16="http://schemas.microsoft.com/office/drawing/2014/main" id="{1F3BC3DF-B303-4646-9B2B-E3FBEB863F93}"/>
              </a:ext>
            </a:extLst>
          </p:cNvPr>
          <p:cNvSpPr txBox="1"/>
          <p:nvPr/>
        </p:nvSpPr>
        <p:spPr>
          <a:xfrm>
            <a:off x="362932" y="1085547"/>
            <a:ext cx="4647414" cy="523220"/>
          </a:xfrm>
          <a:prstGeom prst="rect">
            <a:avLst/>
          </a:prstGeom>
          <a:noFill/>
        </p:spPr>
        <p:txBody>
          <a:bodyPr wrap="square">
            <a:spAutoFit/>
          </a:bodyPr>
          <a:lstStyle/>
          <a:p>
            <a:r>
              <a:rPr lang="tr-TR" sz="2800" b="1" i="0" dirty="0">
                <a:solidFill>
                  <a:schemeClr val="tx2">
                    <a:lumMod val="75000"/>
                  </a:schemeClr>
                </a:solidFill>
                <a:effectLst/>
                <a:latin typeface="system-ui"/>
              </a:rPr>
              <a:t>TÜSEB Proje Destekleri</a:t>
            </a:r>
          </a:p>
        </p:txBody>
      </p:sp>
    </p:spTree>
    <p:extLst>
      <p:ext uri="{BB962C8B-B14F-4D97-AF65-F5344CB8AC3E}">
        <p14:creationId xmlns:p14="http://schemas.microsoft.com/office/powerpoint/2010/main" val="782395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etin kutusu 2">
            <a:extLst>
              <a:ext uri="{FF2B5EF4-FFF2-40B4-BE49-F238E27FC236}">
                <a16:creationId xmlns:a16="http://schemas.microsoft.com/office/drawing/2014/main" id="{5F15D909-401A-4B3A-8182-FFBDD3F209D3}"/>
              </a:ext>
            </a:extLst>
          </p:cNvPr>
          <p:cNvSpPr txBox="1"/>
          <p:nvPr/>
        </p:nvSpPr>
        <p:spPr>
          <a:xfrm>
            <a:off x="1312682" y="1275099"/>
            <a:ext cx="6518636" cy="3785652"/>
          </a:xfrm>
          <a:prstGeom prst="rect">
            <a:avLst/>
          </a:prstGeom>
          <a:noFill/>
        </p:spPr>
        <p:txBody>
          <a:bodyPr wrap="square" rtlCol="0">
            <a:spAutoFit/>
          </a:bodyPr>
          <a:lstStyle/>
          <a:p>
            <a:pPr algn="ctr"/>
            <a:r>
              <a:rPr lang="tr-TR" sz="4000" b="1" dirty="0" err="1">
                <a:solidFill>
                  <a:srgbClr val="002060"/>
                </a:solidFill>
              </a:rPr>
              <a:t>DİNLEDİĞiNİZ</a:t>
            </a:r>
            <a:r>
              <a:rPr lang="tr-TR" sz="4000" b="1" dirty="0">
                <a:solidFill>
                  <a:srgbClr val="002060"/>
                </a:solidFill>
              </a:rPr>
              <a:t> İÇİN TEŞEKKÜR EDERİM…</a:t>
            </a:r>
          </a:p>
          <a:p>
            <a:pPr algn="ctr"/>
            <a:endParaRPr lang="tr-TR" sz="4000" b="1" dirty="0">
              <a:solidFill>
                <a:srgbClr val="002060"/>
              </a:solidFill>
            </a:endParaRPr>
          </a:p>
          <a:p>
            <a:pPr algn="ctr"/>
            <a:endParaRPr lang="tr-TR" sz="4000" b="1" dirty="0">
              <a:solidFill>
                <a:srgbClr val="002060"/>
              </a:solidFill>
            </a:endParaRPr>
          </a:p>
          <a:p>
            <a:pPr algn="ctr"/>
            <a:endParaRPr lang="tr-TR" sz="4000" b="1" dirty="0">
              <a:solidFill>
                <a:srgbClr val="002060"/>
              </a:solidFill>
            </a:endParaRPr>
          </a:p>
          <a:p>
            <a:pPr algn="ctr"/>
            <a:r>
              <a:rPr lang="tr-TR" sz="4000" b="1" dirty="0">
                <a:solidFill>
                  <a:srgbClr val="002060"/>
                </a:solidFill>
              </a:rPr>
              <a:t>SORULARINIZ ???</a:t>
            </a:r>
          </a:p>
        </p:txBody>
      </p:sp>
    </p:spTree>
    <p:extLst>
      <p:ext uri="{BB962C8B-B14F-4D97-AF65-F5344CB8AC3E}">
        <p14:creationId xmlns:p14="http://schemas.microsoft.com/office/powerpoint/2010/main" val="91772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FE6CF971-79B3-46CB-AAA8-3A65BFA3C803}"/>
              </a:ext>
            </a:extLst>
          </p:cNvPr>
          <p:cNvSpPr txBox="1"/>
          <p:nvPr/>
        </p:nvSpPr>
        <p:spPr>
          <a:xfrm>
            <a:off x="824844" y="1781222"/>
            <a:ext cx="7225647" cy="3693319"/>
          </a:xfrm>
          <a:prstGeom prst="rect">
            <a:avLst/>
          </a:prstGeom>
          <a:noFill/>
        </p:spPr>
        <p:txBody>
          <a:bodyPr wrap="square">
            <a:spAutoFit/>
          </a:bodyPr>
          <a:lstStyle/>
          <a:p>
            <a:pPr marL="342900" indent="-342900" algn="just">
              <a:buAutoNum type="arabicPeriod"/>
            </a:pPr>
            <a:r>
              <a:rPr lang="tr-TR" dirty="0">
                <a:solidFill>
                  <a:srgbClr val="002060"/>
                </a:solidFill>
              </a:rPr>
              <a:t>Başvurular, TÜBİTAK Yönetim Bilgi Sistemi (TYBS) üzerinden çevrim içi olarak yapılır. Başvuru esnasında TÜBİTAK tarafından belirlenen formatta ve Türkçe dilinde hazırlanmış araştırma önerisinin sisteme yüklenmesi zorunludur. </a:t>
            </a:r>
          </a:p>
          <a:p>
            <a:pPr marL="342900" indent="-342900" algn="just">
              <a:buAutoNum type="arabicPeriod"/>
            </a:pPr>
            <a:r>
              <a:rPr lang="tr-TR" dirty="0">
                <a:solidFill>
                  <a:srgbClr val="002060"/>
                </a:solidFill>
              </a:rPr>
              <a:t>Proje ekibinde (proje yürütücüsü ya da proje ortağı) özel </a:t>
            </a:r>
            <a:r>
              <a:rPr lang="tr-TR" dirty="0" err="1">
                <a:solidFill>
                  <a:srgbClr val="002060"/>
                </a:solidFill>
              </a:rPr>
              <a:t>gereksinimli</a:t>
            </a:r>
            <a:r>
              <a:rPr lang="tr-TR" dirty="0">
                <a:solidFill>
                  <a:srgbClr val="002060"/>
                </a:solidFill>
              </a:rPr>
              <a:t> bir bireyin olması durumunda; “Engelli Sağlık </a:t>
            </a:r>
            <a:r>
              <a:rPr lang="tr-TR" dirty="0" err="1">
                <a:solidFill>
                  <a:srgbClr val="002060"/>
                </a:solidFill>
              </a:rPr>
              <a:t>Raporu”nun</a:t>
            </a:r>
            <a:r>
              <a:rPr lang="tr-TR" dirty="0">
                <a:solidFill>
                  <a:srgbClr val="002060"/>
                </a:solidFill>
              </a:rPr>
              <a:t> başvuru sırasında başvuru sistemi üzerinden beyan edilmesi gerekmektedir. </a:t>
            </a:r>
          </a:p>
          <a:p>
            <a:pPr marL="342900" indent="-342900" algn="just">
              <a:buAutoNum type="arabicPeriod"/>
            </a:pPr>
            <a:r>
              <a:rPr lang="tr-TR" dirty="0">
                <a:solidFill>
                  <a:srgbClr val="002060"/>
                </a:solidFill>
              </a:rPr>
              <a:t>Araştırmacı Bilgi Sistemi’ne (ARBİS) </a:t>
            </a:r>
            <a:r>
              <a:rPr lang="tr-TR" dirty="0" err="1">
                <a:solidFill>
                  <a:srgbClr val="002060"/>
                </a:solidFill>
              </a:rPr>
              <a:t>kaydolunması</a:t>
            </a:r>
            <a:r>
              <a:rPr lang="tr-TR" dirty="0">
                <a:solidFill>
                  <a:srgbClr val="002060"/>
                </a:solidFill>
              </a:rPr>
              <a:t>, tüm bilgilerin eksiksiz doldurulması ve güncel tutulması zorunludur. ARBİS kullanıcı hesabı ve şifresi olmayan kişiler, arbis.tubitak.gov.tr adresinden üyelik bilgilerini doldurarak ARBİS şifresi alabilirler. </a:t>
            </a:r>
          </a:p>
          <a:p>
            <a:pPr marL="342900" indent="-342900" algn="just">
              <a:buAutoNum type="arabicPeriod"/>
            </a:pPr>
            <a:r>
              <a:rPr lang="tr-TR" dirty="0">
                <a:solidFill>
                  <a:srgbClr val="002060"/>
                </a:solidFill>
              </a:rPr>
              <a:t>Başvuru sırasında yanıltıcı veya gerçeğe aykırı bilgi verenler, hukuken sorumlu olacaklardır</a:t>
            </a:r>
          </a:p>
        </p:txBody>
      </p:sp>
      <p:sp>
        <p:nvSpPr>
          <p:cNvPr id="6" name="Metin kutusu 5">
            <a:extLst>
              <a:ext uri="{FF2B5EF4-FFF2-40B4-BE49-F238E27FC236}">
                <a16:creationId xmlns:a16="http://schemas.microsoft.com/office/drawing/2014/main" id="{B119C451-9B11-4613-BB81-6535E9E0BD06}"/>
              </a:ext>
            </a:extLst>
          </p:cNvPr>
          <p:cNvSpPr txBox="1"/>
          <p:nvPr/>
        </p:nvSpPr>
        <p:spPr>
          <a:xfrm>
            <a:off x="824844" y="1138362"/>
            <a:ext cx="4647414" cy="461665"/>
          </a:xfrm>
          <a:prstGeom prst="rect">
            <a:avLst/>
          </a:prstGeom>
          <a:noFill/>
        </p:spPr>
        <p:txBody>
          <a:bodyPr wrap="square">
            <a:spAutoFit/>
          </a:bodyPr>
          <a:lstStyle/>
          <a:p>
            <a:r>
              <a:rPr lang="tr-TR" sz="2400" b="1" dirty="0">
                <a:solidFill>
                  <a:srgbClr val="002060"/>
                </a:solidFill>
              </a:rPr>
              <a:t>Başvuru Belgeleri ve Süreci </a:t>
            </a:r>
          </a:p>
        </p:txBody>
      </p:sp>
    </p:spTree>
    <p:extLst>
      <p:ext uri="{BB962C8B-B14F-4D97-AF65-F5344CB8AC3E}">
        <p14:creationId xmlns:p14="http://schemas.microsoft.com/office/powerpoint/2010/main" val="229969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etin kutusu 3">
            <a:extLst>
              <a:ext uri="{FF2B5EF4-FFF2-40B4-BE49-F238E27FC236}">
                <a16:creationId xmlns:a16="http://schemas.microsoft.com/office/drawing/2014/main" id="{C62C504F-57C5-40D5-A5D9-958C0831A718}"/>
              </a:ext>
            </a:extLst>
          </p:cNvPr>
          <p:cNvSpPr txBox="1"/>
          <p:nvPr/>
        </p:nvSpPr>
        <p:spPr>
          <a:xfrm>
            <a:off x="553824" y="1640646"/>
            <a:ext cx="8036351" cy="3693319"/>
          </a:xfrm>
          <a:prstGeom prst="rect">
            <a:avLst/>
          </a:prstGeom>
          <a:noFill/>
        </p:spPr>
        <p:txBody>
          <a:bodyPr wrap="square">
            <a:spAutoFit/>
          </a:bodyPr>
          <a:lstStyle/>
          <a:p>
            <a:pPr marL="342900" indent="-342900" algn="just">
              <a:buFont typeface="+mj-lt"/>
              <a:buAutoNum type="arabicPeriod" startAt="5"/>
            </a:pPr>
            <a:r>
              <a:rPr lang="tr-TR" dirty="0">
                <a:solidFill>
                  <a:srgbClr val="002060"/>
                </a:solidFill>
              </a:rPr>
              <a:t>Başvurular, TYBS üzerinden çevrim içi olarak yapılır. Elektronik başvuru sistemine yüklenen dosyaların açıldığının ve doğruluğunun başvuru sahibi tarafından kontrol edilmesi gerekmektedir. Son başvuru günü mesai bitiminde (17.30) sistem başvuruya kapatılır. </a:t>
            </a:r>
          </a:p>
          <a:p>
            <a:pPr marL="342900" indent="-342900" algn="just">
              <a:buFont typeface="+mj-lt"/>
              <a:buAutoNum type="arabicPeriod" startAt="5"/>
            </a:pPr>
            <a:r>
              <a:rPr lang="tr-TR" dirty="0">
                <a:solidFill>
                  <a:srgbClr val="002060"/>
                </a:solidFill>
              </a:rPr>
              <a:t>Çevrim içi başvuru haricinde, </a:t>
            </a:r>
            <a:r>
              <a:rPr lang="tr-TR" dirty="0" err="1">
                <a:solidFill>
                  <a:srgbClr val="002060"/>
                </a:solidFill>
              </a:rPr>
              <a:t>BİDEB’e</a:t>
            </a:r>
            <a:r>
              <a:rPr lang="tr-TR" dirty="0">
                <a:solidFill>
                  <a:srgbClr val="002060"/>
                </a:solidFill>
              </a:rPr>
              <a:t> eposta/posta/faks ile veya başvuruların kapanmasından sonra gönderilen belgeler değerlendirmeye alınmaz ve imha edilir. </a:t>
            </a:r>
          </a:p>
          <a:p>
            <a:pPr marL="342900" indent="-342900" algn="just">
              <a:buFont typeface="+mj-lt"/>
              <a:buAutoNum type="arabicPeriod" startAt="5"/>
            </a:pPr>
            <a:r>
              <a:rPr lang="tr-TR" dirty="0">
                <a:solidFill>
                  <a:srgbClr val="002060"/>
                </a:solidFill>
              </a:rPr>
              <a:t>Kişilerin sisteme girdikleri bilgilerin doğru olduğunu ve program yükümlülüklerine uyacaklarını taahhüt etmeleri gerekir. </a:t>
            </a:r>
          </a:p>
          <a:p>
            <a:pPr marL="342900" indent="-342900" algn="just">
              <a:buFont typeface="+mj-lt"/>
              <a:buAutoNum type="arabicPeriod" startAt="5"/>
            </a:pPr>
            <a:r>
              <a:rPr lang="tr-TR" dirty="0">
                <a:solidFill>
                  <a:srgbClr val="002060"/>
                </a:solidFill>
              </a:rPr>
              <a:t>Öğrenim bilgisi çevrim içi sistemler üzerinden görüntülenmektedir. Ancak öğrenim bilgileri çevrim içi sistemler üzerinden görüntülenemeyen kişilerin, e-devlet üzerinden alabilecekleri aktif öğrenci olduklarını gösteren öğrenci belgelerini sisteme yüklemeleri gerekmektedir. </a:t>
            </a:r>
          </a:p>
        </p:txBody>
      </p:sp>
    </p:spTree>
    <p:extLst>
      <p:ext uri="{BB962C8B-B14F-4D97-AF65-F5344CB8AC3E}">
        <p14:creationId xmlns:p14="http://schemas.microsoft.com/office/powerpoint/2010/main" val="20486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1797</Words>
  <Application>Microsoft Office PowerPoint</Application>
  <PresentationFormat>Ekran Gösterisi (4:3)</PresentationFormat>
  <Paragraphs>195</Paragraphs>
  <Slides>74</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74</vt:i4>
      </vt:variant>
    </vt:vector>
  </HeadingPairs>
  <TitlesOfParts>
    <vt:vector size="79" baseType="lpstr">
      <vt:lpstr>Arial</vt:lpstr>
      <vt:lpstr>Calibri</vt:lpstr>
      <vt:lpstr>Inter</vt:lpstr>
      <vt:lpstr>system-ui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ETÜ GRAFİK</dc:creator>
  <cp:lastModifiedBy>Ayşenur</cp:lastModifiedBy>
  <cp:revision>81</cp:revision>
  <dcterms:created xsi:type="dcterms:W3CDTF">2016-12-22T13:11:53Z</dcterms:created>
  <dcterms:modified xsi:type="dcterms:W3CDTF">2025-10-11T18:42:53Z</dcterms:modified>
</cp:coreProperties>
</file>